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74" r:id="rId2"/>
    <p:sldId id="272" r:id="rId3"/>
    <p:sldId id="275" r:id="rId4"/>
    <p:sldId id="276" r:id="rId5"/>
    <p:sldId id="277" r:id="rId6"/>
    <p:sldId id="278" r:id="rId7"/>
    <p:sldId id="279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9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7" r:id="rId26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5pPr>
    <a:lvl6pPr marL="22860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6pPr>
    <a:lvl7pPr marL="27432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7pPr>
    <a:lvl8pPr marL="32004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8pPr>
    <a:lvl9pPr marL="36576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 W3" charset="-128"/>
        <a:cs typeface="ヒラギノ角ゴ Pro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5" autoAdjust="0"/>
    <p:restoredTop sz="90929"/>
  </p:normalViewPr>
  <p:slideViewPr>
    <p:cSldViewPr>
      <p:cViewPr varScale="1">
        <p:scale>
          <a:sx n="78" d="100"/>
          <a:sy n="78" d="100"/>
        </p:scale>
        <p:origin x="-96" y="-30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Size, MSD and Geographic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4095946340040834E-2"/>
          <c:y val="6.6783356381835218E-2"/>
          <c:w val="0.89121269563526795"/>
          <c:h val="0.7965067323793850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00FF"/>
            </a:solidFill>
          </c:spPr>
          <c:cat>
            <c:strRef>
              <c:f>Sheet1!$A$2:$A$4</c:f>
              <c:strCache>
                <c:ptCount val="3"/>
                <c:pt idx="0">
                  <c:v>Vessels 26-65</c:v>
                </c:pt>
                <c:pt idx="1">
                  <c:v>Type III</c:v>
                </c:pt>
                <c:pt idx="2">
                  <c:v>Puget Sound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0.75500000000000012</c:v>
                </c:pt>
                <c:pt idx="1">
                  <c:v>0.88000000000000012</c:v>
                </c:pt>
                <c:pt idx="2" formatCode="0.00%">
                  <c:v>0.94500000000000006</c:v>
                </c:pt>
              </c:numCache>
            </c:numRef>
          </c:val>
        </c:ser>
        <c:dLbls>
          <c:showVal val="1"/>
        </c:dLbls>
        <c:axId val="59787904"/>
        <c:axId val="59815040"/>
      </c:barChart>
      <c:catAx>
        <c:axId val="59787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815040"/>
        <c:crosses val="autoZero"/>
        <c:auto val="1"/>
        <c:lblAlgn val="ctr"/>
        <c:lblOffset val="100"/>
      </c:catAx>
      <c:valAx>
        <c:axId val="59815040"/>
        <c:scaling>
          <c:orientation val="minMax"/>
        </c:scaling>
        <c:axPos val="l"/>
        <c:majorGridlines/>
        <c:numFmt formatCode="0.00%" sourceLinked="1"/>
        <c:tickLblPos val="nextTo"/>
        <c:crossAx val="59787904"/>
        <c:crosses val="autoZero"/>
        <c:crossBetween val="between"/>
      </c:valAx>
    </c:plotArea>
    <c:plotVisOnly val="1"/>
    <c:dispBlanksAs val="gap"/>
  </c:chart>
  <c:spPr>
    <a:effectLst>
      <a:glow rad="63500">
        <a:schemeClr val="accent1">
          <a:alpha val="75000"/>
        </a:schemeClr>
      </a:glow>
    </a:effectLst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92A36-E6AC-A143-950A-61713818B1D1}" type="doc">
      <dgm:prSet loTypeId="urn:microsoft.com/office/officeart/2005/8/layout/hProcess6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CC797BB-D0F5-B541-AD52-65A520512CE0}">
      <dgm:prSet phldrT="[Text]"/>
      <dgm:spPr/>
      <dgm:t>
        <a:bodyPr/>
        <a:lstStyle/>
        <a:p>
          <a:r>
            <a:rPr lang="en-US" dirty="0"/>
            <a:t>Control Variable-CVA $</a:t>
          </a:r>
          <a:r>
            <a:rPr lang="en-US" dirty="0" smtClean="0"/>
            <a:t>$</a:t>
          </a:r>
          <a:endParaRPr lang="en-US" dirty="0"/>
        </a:p>
      </dgm:t>
    </dgm:pt>
    <dgm:pt modelId="{10966E39-1C79-064C-9766-4D6F8B43CC7C}" type="parTrans" cxnId="{9C798A27-886F-6F46-938C-F13254B3C2AC}">
      <dgm:prSet/>
      <dgm:spPr/>
      <dgm:t>
        <a:bodyPr/>
        <a:lstStyle/>
        <a:p>
          <a:endParaRPr lang="en-US"/>
        </a:p>
      </dgm:t>
    </dgm:pt>
    <dgm:pt modelId="{35A20E0C-591B-A145-9585-6FF00A15CEB7}" type="sibTrans" cxnId="{9C798A27-886F-6F46-938C-F13254B3C2AC}">
      <dgm:prSet/>
      <dgm:spPr/>
      <dgm:t>
        <a:bodyPr/>
        <a:lstStyle/>
        <a:p>
          <a:endParaRPr lang="en-US"/>
        </a:p>
      </dgm:t>
    </dgm:pt>
    <dgm:pt modelId="{960B1A09-082E-1244-8316-457409CF2425}">
      <dgm:prSet phldrT="[Text]"/>
      <dgm:spPr/>
      <dgm:t>
        <a:bodyPr/>
        <a:lstStyle/>
        <a:p>
          <a:r>
            <a:rPr lang="en-US" dirty="0" err="1"/>
            <a:t>Pumpout</a:t>
          </a:r>
          <a:r>
            <a:rPr lang="en-US" dirty="0"/>
            <a:t> Units</a:t>
          </a:r>
        </a:p>
      </dgm:t>
    </dgm:pt>
    <dgm:pt modelId="{ABEBD6D6-15DD-D14D-99C0-0564181FA573}" type="parTrans" cxnId="{49803E5D-2BAA-7B49-9F49-D86502D094F7}">
      <dgm:prSet/>
      <dgm:spPr/>
      <dgm:t>
        <a:bodyPr/>
        <a:lstStyle/>
        <a:p>
          <a:endParaRPr lang="en-US"/>
        </a:p>
      </dgm:t>
    </dgm:pt>
    <dgm:pt modelId="{420A5365-883A-ED41-81D6-82F378EEF1A4}" type="sibTrans" cxnId="{49803E5D-2BAA-7B49-9F49-D86502D094F7}">
      <dgm:prSet/>
      <dgm:spPr/>
      <dgm:t>
        <a:bodyPr/>
        <a:lstStyle/>
        <a:p>
          <a:endParaRPr lang="en-US"/>
        </a:p>
      </dgm:t>
    </dgm:pt>
    <dgm:pt modelId="{2E1BD84F-44BD-584B-94BA-FB59BF86AAA2}">
      <dgm:prSet phldrT="[Text]"/>
      <dgm:spPr/>
      <dgm:t>
        <a:bodyPr/>
        <a:lstStyle/>
        <a:p>
          <a:r>
            <a:rPr lang="en-US" dirty="0"/>
            <a:t>Boater Education</a:t>
          </a:r>
        </a:p>
      </dgm:t>
    </dgm:pt>
    <dgm:pt modelId="{359E35EB-9255-0A44-BD73-D96DAC616A20}" type="parTrans" cxnId="{E0DA9483-0C64-9E40-953D-F899C0FBA464}">
      <dgm:prSet/>
      <dgm:spPr/>
      <dgm:t>
        <a:bodyPr/>
        <a:lstStyle/>
        <a:p>
          <a:endParaRPr lang="en-US"/>
        </a:p>
      </dgm:t>
    </dgm:pt>
    <dgm:pt modelId="{56D6E5E4-C7AB-B940-B3A5-D74F668B98BD}" type="sibTrans" cxnId="{E0DA9483-0C64-9E40-953D-F899C0FBA464}">
      <dgm:prSet/>
      <dgm:spPr/>
      <dgm:t>
        <a:bodyPr/>
        <a:lstStyle/>
        <a:p>
          <a:endParaRPr lang="en-US"/>
        </a:p>
      </dgm:t>
    </dgm:pt>
    <dgm:pt modelId="{AAF4351F-D45B-454F-A68F-5AB30390C08D}">
      <dgm:prSet phldrT="[Text]"/>
      <dgm:spPr/>
      <dgm:t>
        <a:bodyPr/>
        <a:lstStyle/>
        <a:p>
          <a:r>
            <a:rPr lang="en-US" dirty="0"/>
            <a:t>Independent Variable-Conditions of Use</a:t>
          </a:r>
        </a:p>
      </dgm:t>
    </dgm:pt>
    <dgm:pt modelId="{79B38458-9811-D141-8AEA-FDE1A6D642FF}" type="parTrans" cxnId="{4CF722B3-4E34-C745-BCFC-7CFF5904DCDE}">
      <dgm:prSet/>
      <dgm:spPr/>
      <dgm:t>
        <a:bodyPr/>
        <a:lstStyle/>
        <a:p>
          <a:endParaRPr lang="en-US"/>
        </a:p>
      </dgm:t>
    </dgm:pt>
    <dgm:pt modelId="{7007D3E4-313D-B148-BCA5-9C1B6B292046}" type="sibTrans" cxnId="{4CF722B3-4E34-C745-BCFC-7CFF5904DCDE}">
      <dgm:prSet/>
      <dgm:spPr/>
      <dgm:t>
        <a:bodyPr/>
        <a:lstStyle/>
        <a:p>
          <a:endParaRPr lang="en-US"/>
        </a:p>
      </dgm:t>
    </dgm:pt>
    <dgm:pt modelId="{3E47CC0E-3B30-C648-AE68-C287110B59EA}">
      <dgm:prSet phldrT="[Text]"/>
      <dgm:spPr/>
      <dgm:t>
        <a:bodyPr/>
        <a:lstStyle/>
        <a:p>
          <a:r>
            <a:rPr lang="en-US" dirty="0"/>
            <a:t>Access</a:t>
          </a:r>
        </a:p>
      </dgm:t>
    </dgm:pt>
    <dgm:pt modelId="{AFF13DB6-CCFC-6D4F-B685-B7C0EEE58107}" type="parTrans" cxnId="{79D846BD-4EC7-FE47-AFA8-760448959A29}">
      <dgm:prSet/>
      <dgm:spPr/>
      <dgm:t>
        <a:bodyPr/>
        <a:lstStyle/>
        <a:p>
          <a:endParaRPr lang="en-US"/>
        </a:p>
      </dgm:t>
    </dgm:pt>
    <dgm:pt modelId="{0A122386-B6E9-9249-8A47-9215824DDAFB}" type="sibTrans" cxnId="{79D846BD-4EC7-FE47-AFA8-760448959A29}">
      <dgm:prSet/>
      <dgm:spPr/>
      <dgm:t>
        <a:bodyPr/>
        <a:lstStyle/>
        <a:p>
          <a:endParaRPr lang="en-US"/>
        </a:p>
      </dgm:t>
    </dgm:pt>
    <dgm:pt modelId="{6A0D8B2E-D96E-7643-8320-80A051F5E2C8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A89AB2A8-78CE-2C47-A7F1-044B576C4660}" type="parTrans" cxnId="{77A7A020-2466-2249-8AF9-E5BF7F91BC21}">
      <dgm:prSet/>
      <dgm:spPr/>
      <dgm:t>
        <a:bodyPr/>
        <a:lstStyle/>
        <a:p>
          <a:endParaRPr lang="en-US"/>
        </a:p>
      </dgm:t>
    </dgm:pt>
    <dgm:pt modelId="{C9EFCB24-52B4-9F47-ABD2-7ADBAE06D73C}" type="sibTrans" cxnId="{77A7A020-2466-2249-8AF9-E5BF7F91BC21}">
      <dgm:prSet/>
      <dgm:spPr/>
      <dgm:t>
        <a:bodyPr/>
        <a:lstStyle/>
        <a:p>
          <a:endParaRPr lang="en-US"/>
        </a:p>
      </dgm:t>
    </dgm:pt>
    <dgm:pt modelId="{99CBC151-7C23-ED42-BC9F-40F5B2203BAE}">
      <dgm:prSet phldrT="[Text]"/>
      <dgm:spPr/>
      <dgm:t>
        <a:bodyPr/>
        <a:lstStyle/>
        <a:p>
          <a:r>
            <a:rPr lang="en-US" dirty="0"/>
            <a:t>Dependent Variable-Attitudes &amp; Behavior</a:t>
          </a:r>
        </a:p>
      </dgm:t>
    </dgm:pt>
    <dgm:pt modelId="{EC1A80BD-8413-8442-8891-99368DC68B16}" type="parTrans" cxnId="{7E5CF29D-F7AD-A046-9AA5-3081FCA6C25D}">
      <dgm:prSet/>
      <dgm:spPr/>
      <dgm:t>
        <a:bodyPr/>
        <a:lstStyle/>
        <a:p>
          <a:endParaRPr lang="en-US"/>
        </a:p>
      </dgm:t>
    </dgm:pt>
    <dgm:pt modelId="{146EA94A-65D8-BC4B-89DE-03433967A303}" type="sibTrans" cxnId="{7E5CF29D-F7AD-A046-9AA5-3081FCA6C25D}">
      <dgm:prSet/>
      <dgm:spPr/>
      <dgm:t>
        <a:bodyPr/>
        <a:lstStyle/>
        <a:p>
          <a:endParaRPr lang="en-US"/>
        </a:p>
      </dgm:t>
    </dgm:pt>
    <dgm:pt modelId="{7B0B2142-EC9E-394D-B085-A85BBA671589}">
      <dgm:prSet phldrT="[Text]"/>
      <dgm:spPr/>
      <dgm:t>
        <a:bodyPr/>
        <a:lstStyle/>
        <a:p>
          <a:r>
            <a:rPr lang="en-US" dirty="0"/>
            <a:t>Reduced Pollution</a:t>
          </a:r>
        </a:p>
      </dgm:t>
    </dgm:pt>
    <dgm:pt modelId="{D3F29890-2FC6-7249-8487-E41F2681FF90}" type="parTrans" cxnId="{90F34AB6-8A9A-074A-9C32-3D33671590E5}">
      <dgm:prSet/>
      <dgm:spPr/>
      <dgm:t>
        <a:bodyPr/>
        <a:lstStyle/>
        <a:p>
          <a:endParaRPr lang="en-US"/>
        </a:p>
      </dgm:t>
    </dgm:pt>
    <dgm:pt modelId="{D6B82604-4EEE-0246-AAFB-C856D8D1DADF}" type="sibTrans" cxnId="{90F34AB6-8A9A-074A-9C32-3D33671590E5}">
      <dgm:prSet/>
      <dgm:spPr/>
      <dgm:t>
        <a:bodyPr/>
        <a:lstStyle/>
        <a:p>
          <a:endParaRPr lang="en-US"/>
        </a:p>
      </dgm:t>
    </dgm:pt>
    <dgm:pt modelId="{89A2C658-1448-9444-A19E-7CF61662026F}">
      <dgm:prSet phldrT="[Text]"/>
      <dgm:spPr/>
      <dgm:t>
        <a:bodyPr/>
        <a:lstStyle/>
        <a:p>
          <a:r>
            <a:rPr lang="en-US" dirty="0"/>
            <a:t>Improved Water Quality</a:t>
          </a:r>
        </a:p>
      </dgm:t>
    </dgm:pt>
    <dgm:pt modelId="{0619D88E-F208-5046-B791-5921CCA06E95}" type="parTrans" cxnId="{2E29AFE0-AB7B-6842-BDC7-1E6EA19B7F9D}">
      <dgm:prSet/>
      <dgm:spPr/>
      <dgm:t>
        <a:bodyPr/>
        <a:lstStyle/>
        <a:p>
          <a:endParaRPr lang="en-US"/>
        </a:p>
      </dgm:t>
    </dgm:pt>
    <dgm:pt modelId="{41BB0E80-37A2-CF41-A582-39049562BECB}" type="sibTrans" cxnId="{2E29AFE0-AB7B-6842-BDC7-1E6EA19B7F9D}">
      <dgm:prSet/>
      <dgm:spPr/>
      <dgm:t>
        <a:bodyPr/>
        <a:lstStyle/>
        <a:p>
          <a:endParaRPr lang="en-US"/>
        </a:p>
      </dgm:t>
    </dgm:pt>
    <dgm:pt modelId="{9EB32144-79E2-AA40-A75F-7D2D583EEA85}">
      <dgm:prSet phldrT="[Text]"/>
      <dgm:spPr/>
      <dgm:t>
        <a:bodyPr/>
        <a:lstStyle/>
        <a:p>
          <a:r>
            <a:rPr lang="en-US" dirty="0"/>
            <a:t>Operations</a:t>
          </a:r>
        </a:p>
      </dgm:t>
    </dgm:pt>
    <dgm:pt modelId="{135FF49D-4D7A-3441-81C5-6BC8C0FE9D0E}" type="parTrans" cxnId="{0BFAD090-EBDC-9341-9EDB-16A8E8105298}">
      <dgm:prSet/>
      <dgm:spPr/>
      <dgm:t>
        <a:bodyPr/>
        <a:lstStyle/>
        <a:p>
          <a:endParaRPr lang="en-US"/>
        </a:p>
      </dgm:t>
    </dgm:pt>
    <dgm:pt modelId="{0B799A95-023A-8B45-A720-100E8A71535D}" type="sibTrans" cxnId="{0BFAD090-EBDC-9341-9EDB-16A8E8105298}">
      <dgm:prSet/>
      <dgm:spPr/>
      <dgm:t>
        <a:bodyPr/>
        <a:lstStyle/>
        <a:p>
          <a:endParaRPr lang="en-US"/>
        </a:p>
      </dgm:t>
    </dgm:pt>
    <dgm:pt modelId="{E3677B06-3C49-144D-8ACE-F7419C1CAB79}" type="pres">
      <dgm:prSet presAssocID="{E2E92A36-E6AC-A143-950A-61713818B1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20FED-3D75-6D45-8D72-7C5BA81B6675}" type="pres">
      <dgm:prSet presAssocID="{4CC797BB-D0F5-B541-AD52-65A520512CE0}" presName="compNode" presStyleCnt="0"/>
      <dgm:spPr/>
      <dgm:t>
        <a:bodyPr/>
        <a:lstStyle/>
        <a:p>
          <a:endParaRPr lang="en-US"/>
        </a:p>
      </dgm:t>
    </dgm:pt>
    <dgm:pt modelId="{B1CB3006-2656-DA41-9563-49AC5912C228}" type="pres">
      <dgm:prSet presAssocID="{4CC797BB-D0F5-B541-AD52-65A520512CE0}" presName="noGeometry" presStyleCnt="0"/>
      <dgm:spPr/>
      <dgm:t>
        <a:bodyPr/>
        <a:lstStyle/>
        <a:p>
          <a:endParaRPr lang="en-US"/>
        </a:p>
      </dgm:t>
    </dgm:pt>
    <dgm:pt modelId="{3DF74C68-0C26-5345-B6CB-DAECB55071BF}" type="pres">
      <dgm:prSet presAssocID="{4CC797BB-D0F5-B541-AD52-65A520512CE0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3F7EF-61A0-0D42-90F8-D3C8D8EF25F8}" type="pres">
      <dgm:prSet presAssocID="{4CC797BB-D0F5-B541-AD52-65A520512CE0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C7A152A1-E62E-6940-B3CC-F8D90AF5C614}" type="pres">
      <dgm:prSet presAssocID="{4CC797BB-D0F5-B541-AD52-65A520512CE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5A54C-61FD-6D44-A39C-8575E12CFB18}" type="pres">
      <dgm:prSet presAssocID="{4CC797BB-D0F5-B541-AD52-65A520512CE0}" presName="aSpace" presStyleCnt="0"/>
      <dgm:spPr/>
      <dgm:t>
        <a:bodyPr/>
        <a:lstStyle/>
        <a:p>
          <a:endParaRPr lang="en-US"/>
        </a:p>
      </dgm:t>
    </dgm:pt>
    <dgm:pt modelId="{A6682562-DE32-2741-B893-F71A32FCE8AF}" type="pres">
      <dgm:prSet presAssocID="{AAF4351F-D45B-454F-A68F-5AB30390C08D}" presName="compNode" presStyleCnt="0"/>
      <dgm:spPr/>
      <dgm:t>
        <a:bodyPr/>
        <a:lstStyle/>
        <a:p>
          <a:endParaRPr lang="en-US"/>
        </a:p>
      </dgm:t>
    </dgm:pt>
    <dgm:pt modelId="{A5DE97DB-3ABF-F740-AF37-32331B906469}" type="pres">
      <dgm:prSet presAssocID="{AAF4351F-D45B-454F-A68F-5AB30390C08D}" presName="noGeometry" presStyleCnt="0"/>
      <dgm:spPr/>
      <dgm:t>
        <a:bodyPr/>
        <a:lstStyle/>
        <a:p>
          <a:endParaRPr lang="en-US"/>
        </a:p>
      </dgm:t>
    </dgm:pt>
    <dgm:pt modelId="{BFBB08B1-E8C1-8648-A420-5CD6D7496178}" type="pres">
      <dgm:prSet presAssocID="{AAF4351F-D45B-454F-A68F-5AB30390C08D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B94E-6D87-9641-AA33-26E0600B04E1}" type="pres">
      <dgm:prSet presAssocID="{AAF4351F-D45B-454F-A68F-5AB30390C08D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FF35324B-BD2E-BE40-ADF1-703084B463AD}" type="pres">
      <dgm:prSet presAssocID="{AAF4351F-D45B-454F-A68F-5AB30390C08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019E3-08D0-B140-8FA0-D7DBA31D2878}" type="pres">
      <dgm:prSet presAssocID="{AAF4351F-D45B-454F-A68F-5AB30390C08D}" presName="aSpace" presStyleCnt="0"/>
      <dgm:spPr/>
      <dgm:t>
        <a:bodyPr/>
        <a:lstStyle/>
        <a:p>
          <a:endParaRPr lang="en-US"/>
        </a:p>
      </dgm:t>
    </dgm:pt>
    <dgm:pt modelId="{09F19CA4-4362-6542-9455-F36200F29B55}" type="pres">
      <dgm:prSet presAssocID="{99CBC151-7C23-ED42-BC9F-40F5B2203BAE}" presName="compNode" presStyleCnt="0"/>
      <dgm:spPr/>
      <dgm:t>
        <a:bodyPr/>
        <a:lstStyle/>
        <a:p>
          <a:endParaRPr lang="en-US"/>
        </a:p>
      </dgm:t>
    </dgm:pt>
    <dgm:pt modelId="{ACE5508A-EED9-9D47-8655-09F0B9D2A3B8}" type="pres">
      <dgm:prSet presAssocID="{99CBC151-7C23-ED42-BC9F-40F5B2203BAE}" presName="noGeometry" presStyleCnt="0"/>
      <dgm:spPr/>
      <dgm:t>
        <a:bodyPr/>
        <a:lstStyle/>
        <a:p>
          <a:endParaRPr lang="en-US"/>
        </a:p>
      </dgm:t>
    </dgm:pt>
    <dgm:pt modelId="{26D254E0-972B-B340-8FAD-16BC9C83AF8D}" type="pres">
      <dgm:prSet presAssocID="{99CBC151-7C23-ED42-BC9F-40F5B2203BAE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A669F-5A02-044F-BD57-8EB4B3D08801}" type="pres">
      <dgm:prSet presAssocID="{99CBC151-7C23-ED42-BC9F-40F5B2203BA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B6704841-7A4B-0D4C-8468-EA8FD50B2DC4}" type="pres">
      <dgm:prSet presAssocID="{99CBC151-7C23-ED42-BC9F-40F5B2203BA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87490-A003-2546-857E-4D28B6174A47}" type="presOf" srcId="{960B1A09-082E-1244-8316-457409CF2425}" destId="{7573F7EF-61A0-0D42-90F8-D3C8D8EF25F8}" srcOrd="1" destOrd="0" presId="urn:microsoft.com/office/officeart/2005/8/layout/hProcess6"/>
    <dgm:cxn modelId="{707B0F9A-295F-5A44-9EAF-7B31F5D361A4}" type="presOf" srcId="{89A2C658-1448-9444-A19E-7CF61662026F}" destId="{26D254E0-972B-B340-8FAD-16BC9C83AF8D}" srcOrd="0" destOrd="1" presId="urn:microsoft.com/office/officeart/2005/8/layout/hProcess6"/>
    <dgm:cxn modelId="{1E554471-77A7-F445-BBE6-7AFACF6EBEA6}" type="presOf" srcId="{3E47CC0E-3B30-C648-AE68-C287110B59EA}" destId="{BFBB08B1-E8C1-8648-A420-5CD6D7496178}" srcOrd="0" destOrd="0" presId="urn:microsoft.com/office/officeart/2005/8/layout/hProcess6"/>
    <dgm:cxn modelId="{90F34AB6-8A9A-074A-9C32-3D33671590E5}" srcId="{99CBC151-7C23-ED42-BC9F-40F5B2203BAE}" destId="{7B0B2142-EC9E-394D-B085-A85BBA671589}" srcOrd="0" destOrd="0" parTransId="{D3F29890-2FC6-7249-8487-E41F2681FF90}" sibTransId="{D6B82604-4EEE-0246-AAFB-C856D8D1DADF}"/>
    <dgm:cxn modelId="{B535AF78-1C75-6A4A-AD90-4F4D9F800F8F}" type="presOf" srcId="{6A0D8B2E-D96E-7643-8320-80A051F5E2C8}" destId="{BFBB08B1-E8C1-8648-A420-5CD6D7496178}" srcOrd="0" destOrd="1" presId="urn:microsoft.com/office/officeart/2005/8/layout/hProcess6"/>
    <dgm:cxn modelId="{20CB122A-5057-BB40-93D1-8E85FCC3E539}" type="presOf" srcId="{9EB32144-79E2-AA40-A75F-7D2D583EEA85}" destId="{5187B94E-6D87-9641-AA33-26E0600B04E1}" srcOrd="1" destOrd="2" presId="urn:microsoft.com/office/officeart/2005/8/layout/hProcess6"/>
    <dgm:cxn modelId="{79D846BD-4EC7-FE47-AFA8-760448959A29}" srcId="{AAF4351F-D45B-454F-A68F-5AB30390C08D}" destId="{3E47CC0E-3B30-C648-AE68-C287110B59EA}" srcOrd="0" destOrd="0" parTransId="{AFF13DB6-CCFC-6D4F-B685-B7C0EEE58107}" sibTransId="{0A122386-B6E9-9249-8A47-9215824DDAFB}"/>
    <dgm:cxn modelId="{D1261B8D-EDBE-FF47-ACB5-5802988AAAEE}" type="presOf" srcId="{E2E92A36-E6AC-A143-950A-61713818B1D1}" destId="{E3677B06-3C49-144D-8ACE-F7419C1CAB79}" srcOrd="0" destOrd="0" presId="urn:microsoft.com/office/officeart/2005/8/layout/hProcess6"/>
    <dgm:cxn modelId="{7E5CF29D-F7AD-A046-9AA5-3081FCA6C25D}" srcId="{E2E92A36-E6AC-A143-950A-61713818B1D1}" destId="{99CBC151-7C23-ED42-BC9F-40F5B2203BAE}" srcOrd="2" destOrd="0" parTransId="{EC1A80BD-8413-8442-8891-99368DC68B16}" sibTransId="{146EA94A-65D8-BC4B-89DE-03433967A303}"/>
    <dgm:cxn modelId="{458049A0-E2F4-B849-AD47-5DB86D6ADFEC}" type="presOf" srcId="{7B0B2142-EC9E-394D-B085-A85BBA671589}" destId="{26D254E0-972B-B340-8FAD-16BC9C83AF8D}" srcOrd="0" destOrd="0" presId="urn:microsoft.com/office/officeart/2005/8/layout/hProcess6"/>
    <dgm:cxn modelId="{4CF722B3-4E34-C745-BCFC-7CFF5904DCDE}" srcId="{E2E92A36-E6AC-A143-950A-61713818B1D1}" destId="{AAF4351F-D45B-454F-A68F-5AB30390C08D}" srcOrd="1" destOrd="0" parTransId="{79B38458-9811-D141-8AEA-FDE1A6D642FF}" sibTransId="{7007D3E4-313D-B148-BCA5-9C1B6B292046}"/>
    <dgm:cxn modelId="{E0DA9483-0C64-9E40-953D-F899C0FBA464}" srcId="{4CC797BB-D0F5-B541-AD52-65A520512CE0}" destId="{2E1BD84F-44BD-584B-94BA-FB59BF86AAA2}" srcOrd="1" destOrd="0" parTransId="{359E35EB-9255-0A44-BD73-D96DAC616A20}" sibTransId="{56D6E5E4-C7AB-B940-B3A5-D74F668B98BD}"/>
    <dgm:cxn modelId="{D07F4593-48A5-E040-98FE-E10B1DF2AD25}" type="presOf" srcId="{99CBC151-7C23-ED42-BC9F-40F5B2203BAE}" destId="{B6704841-7A4B-0D4C-8468-EA8FD50B2DC4}" srcOrd="0" destOrd="0" presId="urn:microsoft.com/office/officeart/2005/8/layout/hProcess6"/>
    <dgm:cxn modelId="{6D6C367E-93C5-8A41-93E3-9EF27434B6FE}" type="presOf" srcId="{2E1BD84F-44BD-584B-94BA-FB59BF86AAA2}" destId="{7573F7EF-61A0-0D42-90F8-D3C8D8EF25F8}" srcOrd="1" destOrd="1" presId="urn:microsoft.com/office/officeart/2005/8/layout/hProcess6"/>
    <dgm:cxn modelId="{9C798A27-886F-6F46-938C-F13254B3C2AC}" srcId="{E2E92A36-E6AC-A143-950A-61713818B1D1}" destId="{4CC797BB-D0F5-B541-AD52-65A520512CE0}" srcOrd="0" destOrd="0" parTransId="{10966E39-1C79-064C-9766-4D6F8B43CC7C}" sibTransId="{35A20E0C-591B-A145-9585-6FF00A15CEB7}"/>
    <dgm:cxn modelId="{834D1B55-11F0-954F-81BE-0F8BB5746825}" type="presOf" srcId="{4CC797BB-D0F5-B541-AD52-65A520512CE0}" destId="{C7A152A1-E62E-6940-B3CC-F8D90AF5C614}" srcOrd="0" destOrd="0" presId="urn:microsoft.com/office/officeart/2005/8/layout/hProcess6"/>
    <dgm:cxn modelId="{2E29AFE0-AB7B-6842-BDC7-1E6EA19B7F9D}" srcId="{99CBC151-7C23-ED42-BC9F-40F5B2203BAE}" destId="{89A2C658-1448-9444-A19E-7CF61662026F}" srcOrd="1" destOrd="0" parTransId="{0619D88E-F208-5046-B791-5921CCA06E95}" sibTransId="{41BB0E80-37A2-CF41-A582-39049562BECB}"/>
    <dgm:cxn modelId="{0BFAD090-EBDC-9341-9EDB-16A8E8105298}" srcId="{AAF4351F-D45B-454F-A68F-5AB30390C08D}" destId="{9EB32144-79E2-AA40-A75F-7D2D583EEA85}" srcOrd="2" destOrd="0" parTransId="{135FF49D-4D7A-3441-81C5-6BC8C0FE9D0E}" sibTransId="{0B799A95-023A-8B45-A720-100E8A71535D}"/>
    <dgm:cxn modelId="{77A7A020-2466-2249-8AF9-E5BF7F91BC21}" srcId="{AAF4351F-D45B-454F-A68F-5AB30390C08D}" destId="{6A0D8B2E-D96E-7643-8320-80A051F5E2C8}" srcOrd="1" destOrd="0" parTransId="{A89AB2A8-78CE-2C47-A7F1-044B576C4660}" sibTransId="{C9EFCB24-52B4-9F47-ABD2-7ADBAE06D73C}"/>
    <dgm:cxn modelId="{2ABB587A-44F6-5548-9018-50E224BC4914}" type="presOf" srcId="{9EB32144-79E2-AA40-A75F-7D2D583EEA85}" destId="{BFBB08B1-E8C1-8648-A420-5CD6D7496178}" srcOrd="0" destOrd="2" presId="urn:microsoft.com/office/officeart/2005/8/layout/hProcess6"/>
    <dgm:cxn modelId="{49803E5D-2BAA-7B49-9F49-D86502D094F7}" srcId="{4CC797BB-D0F5-B541-AD52-65A520512CE0}" destId="{960B1A09-082E-1244-8316-457409CF2425}" srcOrd="0" destOrd="0" parTransId="{ABEBD6D6-15DD-D14D-99C0-0564181FA573}" sibTransId="{420A5365-883A-ED41-81D6-82F378EEF1A4}"/>
    <dgm:cxn modelId="{BEB427CA-1A57-7C4C-A7E6-6C01AAF6661E}" type="presOf" srcId="{AAF4351F-D45B-454F-A68F-5AB30390C08D}" destId="{FF35324B-BD2E-BE40-ADF1-703084B463AD}" srcOrd="0" destOrd="0" presId="urn:microsoft.com/office/officeart/2005/8/layout/hProcess6"/>
    <dgm:cxn modelId="{953EF189-F550-3E4E-AB40-8458FEDA345E}" type="presOf" srcId="{6A0D8B2E-D96E-7643-8320-80A051F5E2C8}" destId="{5187B94E-6D87-9641-AA33-26E0600B04E1}" srcOrd="1" destOrd="1" presId="urn:microsoft.com/office/officeart/2005/8/layout/hProcess6"/>
    <dgm:cxn modelId="{29076BA1-456F-8C4E-8819-AA16FBBE7BFA}" type="presOf" srcId="{7B0B2142-EC9E-394D-B085-A85BBA671589}" destId="{898A669F-5A02-044F-BD57-8EB4B3D08801}" srcOrd="1" destOrd="0" presId="urn:microsoft.com/office/officeart/2005/8/layout/hProcess6"/>
    <dgm:cxn modelId="{3AE72B2F-18E5-0F41-9D9C-1F4B936DB038}" type="presOf" srcId="{3E47CC0E-3B30-C648-AE68-C287110B59EA}" destId="{5187B94E-6D87-9641-AA33-26E0600B04E1}" srcOrd="1" destOrd="0" presId="urn:microsoft.com/office/officeart/2005/8/layout/hProcess6"/>
    <dgm:cxn modelId="{23888EB2-E2CF-5342-B5B9-4C149DC0B1DE}" type="presOf" srcId="{89A2C658-1448-9444-A19E-7CF61662026F}" destId="{898A669F-5A02-044F-BD57-8EB4B3D08801}" srcOrd="1" destOrd="1" presId="urn:microsoft.com/office/officeart/2005/8/layout/hProcess6"/>
    <dgm:cxn modelId="{896A3D15-B1CE-BA41-94DF-D25E7F9C6E8B}" type="presOf" srcId="{2E1BD84F-44BD-584B-94BA-FB59BF86AAA2}" destId="{3DF74C68-0C26-5345-B6CB-DAECB55071BF}" srcOrd="0" destOrd="1" presId="urn:microsoft.com/office/officeart/2005/8/layout/hProcess6"/>
    <dgm:cxn modelId="{1A239E29-5993-4A4A-AC53-9B7A5E24D2B1}" type="presOf" srcId="{960B1A09-082E-1244-8316-457409CF2425}" destId="{3DF74C68-0C26-5345-B6CB-DAECB55071BF}" srcOrd="0" destOrd="0" presId="urn:microsoft.com/office/officeart/2005/8/layout/hProcess6"/>
    <dgm:cxn modelId="{989ABF46-F68C-4B4A-9DD3-DC8A24A344F7}" type="presParOf" srcId="{E3677B06-3C49-144D-8ACE-F7419C1CAB79}" destId="{9F220FED-3D75-6D45-8D72-7C5BA81B6675}" srcOrd="0" destOrd="0" presId="urn:microsoft.com/office/officeart/2005/8/layout/hProcess6"/>
    <dgm:cxn modelId="{36431147-0392-194D-8B8E-D8F8BAFBFF60}" type="presParOf" srcId="{9F220FED-3D75-6D45-8D72-7C5BA81B6675}" destId="{B1CB3006-2656-DA41-9563-49AC5912C228}" srcOrd="0" destOrd="0" presId="urn:microsoft.com/office/officeart/2005/8/layout/hProcess6"/>
    <dgm:cxn modelId="{BB0C789A-1739-4543-8777-26B946C3C5B1}" type="presParOf" srcId="{9F220FED-3D75-6D45-8D72-7C5BA81B6675}" destId="{3DF74C68-0C26-5345-B6CB-DAECB55071BF}" srcOrd="1" destOrd="0" presId="urn:microsoft.com/office/officeart/2005/8/layout/hProcess6"/>
    <dgm:cxn modelId="{83B5EF1E-5B9A-364D-995B-3052820D3018}" type="presParOf" srcId="{9F220FED-3D75-6D45-8D72-7C5BA81B6675}" destId="{7573F7EF-61A0-0D42-90F8-D3C8D8EF25F8}" srcOrd="2" destOrd="0" presId="urn:microsoft.com/office/officeart/2005/8/layout/hProcess6"/>
    <dgm:cxn modelId="{9B7C9013-BB53-6D46-9E29-4A7221F6D158}" type="presParOf" srcId="{9F220FED-3D75-6D45-8D72-7C5BA81B6675}" destId="{C7A152A1-E62E-6940-B3CC-F8D90AF5C614}" srcOrd="3" destOrd="0" presId="urn:microsoft.com/office/officeart/2005/8/layout/hProcess6"/>
    <dgm:cxn modelId="{50019194-7931-7944-8066-54261238490F}" type="presParOf" srcId="{E3677B06-3C49-144D-8ACE-F7419C1CAB79}" destId="{C205A54C-61FD-6D44-A39C-8575E12CFB18}" srcOrd="1" destOrd="0" presId="urn:microsoft.com/office/officeart/2005/8/layout/hProcess6"/>
    <dgm:cxn modelId="{9A35BD10-F2B0-CF46-A48A-D0D17AB98251}" type="presParOf" srcId="{E3677B06-3C49-144D-8ACE-F7419C1CAB79}" destId="{A6682562-DE32-2741-B893-F71A32FCE8AF}" srcOrd="2" destOrd="0" presId="urn:microsoft.com/office/officeart/2005/8/layout/hProcess6"/>
    <dgm:cxn modelId="{3FFACA7A-C6CC-914D-A966-F8C597767798}" type="presParOf" srcId="{A6682562-DE32-2741-B893-F71A32FCE8AF}" destId="{A5DE97DB-3ABF-F740-AF37-32331B906469}" srcOrd="0" destOrd="0" presId="urn:microsoft.com/office/officeart/2005/8/layout/hProcess6"/>
    <dgm:cxn modelId="{613EC6E8-63D5-0B4B-964B-9133E7B67513}" type="presParOf" srcId="{A6682562-DE32-2741-B893-F71A32FCE8AF}" destId="{BFBB08B1-E8C1-8648-A420-5CD6D7496178}" srcOrd="1" destOrd="0" presId="urn:microsoft.com/office/officeart/2005/8/layout/hProcess6"/>
    <dgm:cxn modelId="{8F677834-5E84-7C42-90AA-54DA5B15F71E}" type="presParOf" srcId="{A6682562-DE32-2741-B893-F71A32FCE8AF}" destId="{5187B94E-6D87-9641-AA33-26E0600B04E1}" srcOrd="2" destOrd="0" presId="urn:microsoft.com/office/officeart/2005/8/layout/hProcess6"/>
    <dgm:cxn modelId="{EA3D1F01-966D-CA4B-920D-4255A82B5CEB}" type="presParOf" srcId="{A6682562-DE32-2741-B893-F71A32FCE8AF}" destId="{FF35324B-BD2E-BE40-ADF1-703084B463AD}" srcOrd="3" destOrd="0" presId="urn:microsoft.com/office/officeart/2005/8/layout/hProcess6"/>
    <dgm:cxn modelId="{7CFD3958-A9A1-9247-8E22-CC494ED336F3}" type="presParOf" srcId="{E3677B06-3C49-144D-8ACE-F7419C1CAB79}" destId="{E86019E3-08D0-B140-8FA0-D7DBA31D2878}" srcOrd="3" destOrd="0" presId="urn:microsoft.com/office/officeart/2005/8/layout/hProcess6"/>
    <dgm:cxn modelId="{F6B331ED-4ADE-5147-AC33-7CBFB1F73A19}" type="presParOf" srcId="{E3677B06-3C49-144D-8ACE-F7419C1CAB79}" destId="{09F19CA4-4362-6542-9455-F36200F29B55}" srcOrd="4" destOrd="0" presId="urn:microsoft.com/office/officeart/2005/8/layout/hProcess6"/>
    <dgm:cxn modelId="{ACD02B0F-AB22-034C-BE59-F510EC56886A}" type="presParOf" srcId="{09F19CA4-4362-6542-9455-F36200F29B55}" destId="{ACE5508A-EED9-9D47-8655-09F0B9D2A3B8}" srcOrd="0" destOrd="0" presId="urn:microsoft.com/office/officeart/2005/8/layout/hProcess6"/>
    <dgm:cxn modelId="{BCB78AF7-D4E8-3F40-BBA6-F2BE7D6A01B0}" type="presParOf" srcId="{09F19CA4-4362-6542-9455-F36200F29B55}" destId="{26D254E0-972B-B340-8FAD-16BC9C83AF8D}" srcOrd="1" destOrd="0" presId="urn:microsoft.com/office/officeart/2005/8/layout/hProcess6"/>
    <dgm:cxn modelId="{3A2F00A9-F416-274B-BEF9-2B196C70FFB1}" type="presParOf" srcId="{09F19CA4-4362-6542-9455-F36200F29B55}" destId="{898A669F-5A02-044F-BD57-8EB4B3D08801}" srcOrd="2" destOrd="0" presId="urn:microsoft.com/office/officeart/2005/8/layout/hProcess6"/>
    <dgm:cxn modelId="{9EE40D27-2B70-0543-AD9B-CBF48656023D}" type="presParOf" srcId="{09F19CA4-4362-6542-9455-F36200F29B55}" destId="{B6704841-7A4B-0D4C-8468-EA8FD50B2DC4}" srcOrd="3" destOrd="0" presId="urn:microsoft.com/office/officeart/2005/8/layout/hProcess6"/>
  </dgm:cxnLst>
  <dgm:bg>
    <a:effectLst>
      <a:glow rad="63500">
        <a:schemeClr val="accent1">
          <a:alpha val="75000"/>
        </a:schemeClr>
      </a:glow>
    </a:effectLst>
  </dgm:bg>
  <dgm:whole>
    <a:ln w="12700" cmpd="sng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74C68-0C26-5345-B6CB-DAECB55071BF}">
      <dsp:nvSpPr>
        <dsp:cNvPr id="0" name=""/>
        <dsp:cNvSpPr/>
      </dsp:nvSpPr>
      <dsp:spPr>
        <a:xfrm>
          <a:off x="628463" y="1525747"/>
          <a:ext cx="2494954" cy="2180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Pumpout</a:t>
          </a:r>
          <a:r>
            <a:rPr lang="en-US" sz="1500" kern="1200" dirty="0"/>
            <a:t> Units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Boater Education</a:t>
          </a:r>
        </a:p>
      </dsp:txBody>
      <dsp:txXfrm>
        <a:off x="1252202" y="1525747"/>
        <a:ext cx="1871216" cy="2180904"/>
      </dsp:txXfrm>
    </dsp:sp>
    <dsp:sp modelId="{C7A152A1-E62E-6940-B3CC-F8D90AF5C614}">
      <dsp:nvSpPr>
        <dsp:cNvPr id="0" name=""/>
        <dsp:cNvSpPr/>
      </dsp:nvSpPr>
      <dsp:spPr>
        <a:xfrm>
          <a:off x="4725" y="1992461"/>
          <a:ext cx="1247477" cy="124747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Control Variable-CVA $</a:t>
          </a:r>
          <a:r>
            <a:rPr lang="en-US" sz="1200" kern="1200" dirty="0" smtClean="0"/>
            <a:t>$</a:t>
          </a:r>
          <a:endParaRPr lang="en-US" sz="1200" kern="1200" dirty="0"/>
        </a:p>
      </dsp:txBody>
      <dsp:txXfrm>
        <a:off x="4725" y="1992461"/>
        <a:ext cx="1247477" cy="1247477"/>
      </dsp:txXfrm>
    </dsp:sp>
    <dsp:sp modelId="{BFBB08B1-E8C1-8648-A420-5CD6D7496178}">
      <dsp:nvSpPr>
        <dsp:cNvPr id="0" name=""/>
        <dsp:cNvSpPr/>
      </dsp:nvSpPr>
      <dsp:spPr>
        <a:xfrm>
          <a:off x="3903091" y="1525747"/>
          <a:ext cx="2494954" cy="2180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Access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Awareness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Operations</a:t>
          </a:r>
        </a:p>
      </dsp:txBody>
      <dsp:txXfrm>
        <a:off x="4526830" y="1525747"/>
        <a:ext cx="1871216" cy="2180904"/>
      </dsp:txXfrm>
    </dsp:sp>
    <dsp:sp modelId="{FF35324B-BD2E-BE40-ADF1-703084B463AD}">
      <dsp:nvSpPr>
        <dsp:cNvPr id="0" name=""/>
        <dsp:cNvSpPr/>
      </dsp:nvSpPr>
      <dsp:spPr>
        <a:xfrm>
          <a:off x="3279353" y="1992461"/>
          <a:ext cx="1247477" cy="124747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121263"/>
                <a:satOff val="-10206"/>
                <a:lumOff val="1516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-121263"/>
                <a:satOff val="-10206"/>
                <a:lumOff val="1516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Independent Variable-Conditions of Use</a:t>
          </a:r>
        </a:p>
      </dsp:txBody>
      <dsp:txXfrm>
        <a:off x="3279353" y="1992461"/>
        <a:ext cx="1247477" cy="1247477"/>
      </dsp:txXfrm>
    </dsp:sp>
    <dsp:sp modelId="{26D254E0-972B-B340-8FAD-16BC9C83AF8D}">
      <dsp:nvSpPr>
        <dsp:cNvPr id="0" name=""/>
        <dsp:cNvSpPr/>
      </dsp:nvSpPr>
      <dsp:spPr>
        <a:xfrm>
          <a:off x="7177720" y="1525747"/>
          <a:ext cx="2494954" cy="2180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Reduced Pollution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Improved Water Quality</a:t>
          </a:r>
        </a:p>
      </dsp:txBody>
      <dsp:txXfrm>
        <a:off x="7801458" y="1525747"/>
        <a:ext cx="1871216" cy="2180904"/>
      </dsp:txXfrm>
    </dsp:sp>
    <dsp:sp modelId="{B6704841-7A4B-0D4C-8468-EA8FD50B2DC4}">
      <dsp:nvSpPr>
        <dsp:cNvPr id="0" name=""/>
        <dsp:cNvSpPr/>
      </dsp:nvSpPr>
      <dsp:spPr>
        <a:xfrm>
          <a:off x="6553981" y="1992461"/>
          <a:ext cx="1247477" cy="124747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242527"/>
                <a:satOff val="-20412"/>
                <a:lumOff val="303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-242527"/>
                <a:satOff val="-20412"/>
                <a:lumOff val="303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Dependent Variable-Attitudes &amp; Behavior</a:t>
          </a:r>
        </a:p>
      </dsp:txBody>
      <dsp:txXfrm>
        <a:off x="6553981" y="1992461"/>
        <a:ext cx="1247477" cy="1247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6DDC42-4023-3644-9FED-CB6153DE25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DC42-4023-3644-9FED-CB6153DE25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5400" y="-317500"/>
            <a:ext cx="2565400" cy="909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50800" y="-317500"/>
            <a:ext cx="7543800" cy="909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543300"/>
            <a:ext cx="2063750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4150" y="3543300"/>
            <a:ext cx="2063750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3543300"/>
            <a:ext cx="4279900" cy="523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inion Display" charset="0"/>
              </a:rPr>
              <a:t>Click to edit Master text styles</a:t>
            </a:r>
          </a:p>
          <a:p>
            <a:pPr lvl="1"/>
            <a:r>
              <a:rPr lang="en-US">
                <a:sym typeface="Minion Display" charset="0"/>
              </a:rPr>
              <a:t>Second level</a:t>
            </a:r>
          </a:p>
          <a:p>
            <a:pPr lvl="2"/>
            <a:r>
              <a:rPr lang="en-US">
                <a:sym typeface="Minion Display" charset="0"/>
              </a:rPr>
              <a:t>Third level</a:t>
            </a:r>
          </a:p>
          <a:p>
            <a:pPr lvl="3"/>
            <a:r>
              <a:rPr lang="en-US">
                <a:sym typeface="Minion Display" charset="0"/>
              </a:rPr>
              <a:t>Fourth level</a:t>
            </a:r>
          </a:p>
          <a:p>
            <a:pPr lvl="4"/>
            <a:r>
              <a:rPr lang="en-US">
                <a:sym typeface="Minion Display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50800" y="-317500"/>
            <a:ext cx="10261600" cy="252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Frutiger LT Std 65 Bold" charset="0"/>
              </a:rPr>
              <a:t>Click to edit Master title style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700" y="-1588"/>
            <a:ext cx="101600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422400" y="3352800"/>
            <a:ext cx="1300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422400" y="3352800"/>
            <a:ext cx="1300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3098800" y="5626100"/>
            <a:ext cx="1300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+mj-lt"/>
          <a:ea typeface="+mj-ea"/>
          <a:cs typeface="+mj-cs"/>
          <a:sym typeface="Frutiger LT Std 65 Bold" charset="0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Frutiger LT Std 65 Bold" charset="0"/>
          <a:ea typeface="ヒラギノ角ゴ Pro W6" charset="-128"/>
          <a:cs typeface="ヒラギノ角ゴ Pro W6" charset="-128"/>
          <a:sym typeface="Frutiger LT Std 65 Bold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Frutiger LT Std 65 Bold" charset="0"/>
          <a:ea typeface="ヒラギノ角ゴ Pro W6" charset="-128"/>
          <a:cs typeface="ヒラギノ角ゴ Pro W6" charset="-128"/>
          <a:sym typeface="Frutiger LT Std 65 Bold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Frutiger LT Std 65 Bold" charset="0"/>
          <a:ea typeface="ヒラギノ角ゴ Pro W6" charset="-128"/>
          <a:cs typeface="ヒラギノ角ゴ Pro W6" charset="-128"/>
          <a:sym typeface="Frutiger LT Std 65 Bold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Frutiger LT Std 65 Bold" charset="0"/>
          <a:ea typeface="ヒラギノ角ゴ Pro W6" charset="-128"/>
          <a:cs typeface="ヒラギノ角ゴ Pro W6" charset="-128"/>
          <a:sym typeface="Frutiger LT Std 65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Frutiger LT Std 65 Bold" charset="0"/>
          <a:ea typeface="ヒラギノ角ゴ Pro W6" charset="-128"/>
          <a:cs typeface="ヒラギノ角ゴ Pro W6" charset="-128"/>
          <a:sym typeface="Frutiger LT Std 65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Frutiger LT Std 65 Bold" charset="0"/>
          <a:ea typeface="ヒラギノ角ゴ Pro W6" charset="-128"/>
          <a:cs typeface="ヒラギノ角ゴ Pro W6" charset="-128"/>
          <a:sym typeface="Frutiger LT Std 65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Frutiger LT Std 65 Bold" charset="0"/>
          <a:ea typeface="ヒラギノ角ゴ Pro W6" charset="-128"/>
          <a:cs typeface="ヒラギノ角ゴ Pro W6" charset="-128"/>
          <a:sym typeface="Frutiger LT Std 65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1C09A1"/>
          </a:solidFill>
          <a:latin typeface="Frutiger LT Std 65 Bold" charset="0"/>
          <a:ea typeface="ヒラギノ角ゴ Pro W6" charset="-128"/>
          <a:cs typeface="ヒラギノ角ゴ Pro W6" charset="-128"/>
          <a:sym typeface="Frutiger LT Std 65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Minion Display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unl.edu/cgi/viewcontent.cgi?article=1072&amp;context=crsdoc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igitalcommons.unl.edu/crsdocs/73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asbla.org/i4a/pages/index.cfm?pageid=337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746500"/>
            <a:ext cx="44577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-1588"/>
            <a:ext cx="101600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-317500"/>
            <a:ext cx="10261600" cy="2755900"/>
          </a:xfrm>
        </p:spPr>
        <p:txBody>
          <a:bodyPr/>
          <a:lstStyle/>
          <a:p>
            <a:r>
              <a:rPr lang="en-US" dirty="0" smtClean="0"/>
              <a:t>Awareness of the CVA Symbol</a:t>
            </a:r>
            <a:endParaRPr lang="en-US" dirty="0"/>
          </a:p>
        </p:txBody>
      </p:sp>
      <p:pic>
        <p:nvPicPr>
          <p:cNvPr id="6" name="Content Placeholder 5" descr="Ireland's Pumpout Symbol.gif"/>
          <p:cNvPicPr>
            <a:picLocks noGrp="1" noChangeAspect="1"/>
          </p:cNvPicPr>
          <p:nvPr>
            <p:ph idx="1"/>
          </p:nvPr>
        </p:nvPicPr>
        <p:blipFill>
          <a:blip r:embed="rId3"/>
          <a:srcRect l="-59650" r="-59650"/>
          <a:stretch>
            <a:fillRect/>
          </a:stretch>
        </p:blipFill>
        <p:spPr>
          <a:xfrm>
            <a:off x="5461000" y="2667000"/>
            <a:ext cx="6096000" cy="3200400"/>
          </a:xfrm>
        </p:spPr>
      </p:pic>
      <p:pic>
        <p:nvPicPr>
          <p:cNvPr id="4" name="Content Placeholder 3" descr="Macintosh HD:Users:aaronbarnett:Desktop:pump_symbol.gif"/>
          <p:cNvPicPr>
            <a:picLocks noGrp="1"/>
          </p:cNvPicPr>
          <p:nvPr/>
        </p:nvPicPr>
        <p:blipFill>
          <a:blip r:embed="rId4" cstate="print"/>
          <a:srcRect l="-17179" r="-17179"/>
          <a:stretch>
            <a:fillRect/>
          </a:stretch>
        </p:blipFill>
        <p:spPr bwMode="auto">
          <a:xfrm>
            <a:off x="2870200" y="3276600"/>
            <a:ext cx="4034454" cy="242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9400" y="6096000"/>
            <a:ext cx="952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78% (488 of 627) of the boaters surveyed said they know that this symbol refers to sewage </a:t>
            </a:r>
            <a:r>
              <a:rPr lang="en-US" dirty="0" err="1" smtClean="0"/>
              <a:t>pumpouts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0" y="-152400"/>
            <a:ext cx="10261600" cy="2527300"/>
          </a:xfrm>
        </p:spPr>
        <p:txBody>
          <a:bodyPr/>
          <a:lstStyle/>
          <a:p>
            <a:r>
              <a:rPr lang="en-US" dirty="0" smtClean="0"/>
              <a:t>Awareness of the Illegality of Overboard Discharge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387600"/>
            <a:ext cx="9448800" cy="5232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88.5% (562 of 633) of boaters surveyed are aware that it is illegal to discharge within three miles of coastlines.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13453"/>
          <a:stretch>
            <a:fillRect/>
          </a:stretch>
        </p:blipFill>
        <p:spPr>
          <a:xfrm>
            <a:off x="6035675" y="4211574"/>
            <a:ext cx="4124325" cy="34084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0" y="0"/>
            <a:ext cx="10261600" cy="2679700"/>
          </a:xfrm>
        </p:spPr>
        <p:txBody>
          <a:bodyPr/>
          <a:lstStyle/>
          <a:p>
            <a:r>
              <a:rPr lang="en-US" dirty="0" smtClean="0"/>
              <a:t>Awareness of 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286000"/>
            <a:ext cx="92964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82% (579 of 630) agreed when asked if untreated sewage can harm the environment.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71% (439 of 619) of respondents disagreed when asked if sewage from boats is biodegradable and generally harmless.*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1600" dirty="0" smtClean="0"/>
              <a:t>*an awareness of sewage as nutrient matter subject to breakdown (biodegradable; requiring the</a:t>
            </a:r>
          </a:p>
          <a:p>
            <a:pPr>
              <a:buNone/>
            </a:pPr>
            <a:r>
              <a:rPr lang="en-US" sz="1600" dirty="0" smtClean="0"/>
              <a:t>   consumption of oxygen).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0" y="-457200"/>
            <a:ext cx="10261600" cy="2527300"/>
          </a:xfrm>
        </p:spPr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24000"/>
            <a:ext cx="9448800" cy="6096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 err="1" smtClean="0"/>
              <a:t>pumpouts</a:t>
            </a:r>
            <a:r>
              <a:rPr lang="en-US" dirty="0" smtClean="0"/>
              <a:t> usually open?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000" i="1" dirty="0" smtClean="0"/>
              <a:t>61% Agreed they are usually open when</a:t>
            </a:r>
          </a:p>
          <a:p>
            <a:r>
              <a:rPr lang="en-US" sz="2000" i="1" dirty="0" smtClean="0"/>
              <a:t>  they want to use them.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 err="1" smtClean="0"/>
              <a:t>pumpouts</a:t>
            </a:r>
            <a:r>
              <a:rPr lang="en-US" dirty="0" smtClean="0"/>
              <a:t> are conveniently located?</a:t>
            </a: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i="1" dirty="0" smtClean="0"/>
              <a:t>64% Agreed they are conveniently located.*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*Marina Specific? </a:t>
            </a:r>
          </a:p>
          <a:p>
            <a:endParaRPr lang="en-US" dirty="0"/>
          </a:p>
        </p:txBody>
      </p:sp>
      <p:pic>
        <p:nvPicPr>
          <p:cNvPr id="5" name="Picture 4" descr="Bethel pump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2743200"/>
            <a:ext cx="40386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197" y="6705600"/>
            <a:ext cx="1980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Bethel, CA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387600"/>
            <a:ext cx="9753600" cy="5232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72% agreed that they are easy-to-use.</a:t>
            </a:r>
          </a:p>
          <a:p>
            <a:endParaRPr lang="en-US" dirty="0" smtClean="0"/>
          </a:p>
          <a:p>
            <a:r>
              <a:rPr lang="en-US" dirty="0" smtClean="0"/>
              <a:t>71% agreed that they usually work.</a:t>
            </a:r>
          </a:p>
          <a:p>
            <a:endParaRPr lang="en-US" dirty="0" smtClean="0"/>
          </a:p>
          <a:p>
            <a:r>
              <a:rPr lang="en-US" dirty="0" smtClean="0"/>
              <a:t>69% agreed that </a:t>
            </a:r>
            <a:r>
              <a:rPr lang="en-US" dirty="0" err="1" smtClean="0"/>
              <a:t>pumpouts</a:t>
            </a:r>
            <a:r>
              <a:rPr lang="en-US" dirty="0" smtClean="0"/>
              <a:t> work better today than in the past.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77% said no when asked if they use </a:t>
            </a:r>
            <a:r>
              <a:rPr lang="en-US" dirty="0" err="1" smtClean="0"/>
              <a:t>pumpouts</a:t>
            </a:r>
            <a:r>
              <a:rPr lang="en-US" dirty="0" smtClean="0"/>
              <a:t> because they usually found them out-of-order.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Marina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387600"/>
            <a:ext cx="9677400" cy="5232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64% Public (23)</a:t>
            </a:r>
          </a:p>
          <a:p>
            <a:endParaRPr lang="en-US" dirty="0" smtClean="0"/>
          </a:p>
          <a:p>
            <a:r>
              <a:rPr lang="en-US" dirty="0" smtClean="0"/>
              <a:t>36% Private (13)</a:t>
            </a:r>
          </a:p>
          <a:p>
            <a:endParaRPr lang="en-US" dirty="0" smtClean="0"/>
          </a:p>
          <a:p>
            <a:r>
              <a:rPr lang="en-US" dirty="0" smtClean="0"/>
              <a:t>90% have a </a:t>
            </a:r>
            <a:r>
              <a:rPr lang="en-US" dirty="0" err="1" smtClean="0"/>
              <a:t>pumpout</a:t>
            </a:r>
            <a:r>
              <a:rPr lang="en-US" dirty="0" smtClean="0"/>
              <a:t> station.</a:t>
            </a:r>
          </a:p>
          <a:p>
            <a:endParaRPr lang="en-US" dirty="0" smtClean="0"/>
          </a:p>
          <a:p>
            <a:r>
              <a:rPr lang="en-US" dirty="0" smtClean="0"/>
              <a:t>73% (24 of 33) are CVA funded, 27% said no, 3 unanswered (don’t know?).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_#7_marina_opera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371600"/>
            <a:ext cx="7623175" cy="571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800" y="54102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65% Free</a:t>
            </a:r>
          </a:p>
          <a:p>
            <a:r>
              <a:rPr lang="en-US" dirty="0" smtClean="0"/>
              <a:t>16% &lt; $5</a:t>
            </a:r>
          </a:p>
          <a:p>
            <a:r>
              <a:rPr lang="en-US" dirty="0" smtClean="0"/>
              <a:t>19% &gt; $5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_#15_Marina_Opera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447800"/>
            <a:ext cx="7623175" cy="5718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_#11_Marina_Opera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371600"/>
            <a:ext cx="8028517" cy="5718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_#11_Marina_Opera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371600"/>
            <a:ext cx="8028517" cy="5718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10261600" cy="2527300"/>
          </a:xfrm>
        </p:spPr>
        <p:txBody>
          <a:bodyPr/>
          <a:lstStyle/>
          <a:p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3429000"/>
            <a:ext cx="8915400" cy="4191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Survey Results from the 2010-2011 </a:t>
            </a:r>
            <a:r>
              <a:rPr lang="en-US" dirty="0" err="1" smtClean="0"/>
              <a:t>Pumpout</a:t>
            </a:r>
            <a:r>
              <a:rPr lang="en-US" dirty="0" smtClean="0"/>
              <a:t> Washington Campaign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Northwest Marina &amp; Boatyard Conference, Nov 10, 2011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Aaron Barnett, Washington Sea Grant</a:t>
            </a:r>
          </a:p>
          <a:p>
            <a:pPr algn="ctr"/>
            <a:r>
              <a:rPr lang="en-US" sz="1600" dirty="0" smtClean="0"/>
              <a:t>aaronb5@u.washington.edu</a:t>
            </a:r>
          </a:p>
          <a:p>
            <a:endParaRPr lang="en-US" dirty="0"/>
          </a:p>
        </p:txBody>
      </p:sp>
      <p:sp>
        <p:nvSpPr>
          <p:cNvPr id="4" name="Title 8"/>
          <p:cNvSpPr>
            <a:spLocks noGrp="1"/>
          </p:cNvSpPr>
          <p:nvPr/>
        </p:nvSpPr>
        <p:spPr>
          <a:xfrm>
            <a:off x="1193800" y="838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dirty="0" smtClean="0">
              <a:solidFill>
                <a:srgbClr val="7575D1"/>
              </a:solidFill>
            </a:endParaRPr>
          </a:p>
          <a:p>
            <a:r>
              <a:rPr lang="en-US" sz="6000" dirty="0" smtClean="0">
                <a:solidFill>
                  <a:schemeClr val="accent1"/>
                </a:solidFill>
              </a:rPr>
              <a:t>Washington Boaters and Marine Sewage </a:t>
            </a:r>
            <a:r>
              <a:rPr lang="en-US" sz="6000" dirty="0" err="1" smtClean="0">
                <a:solidFill>
                  <a:schemeClr val="accent1"/>
                </a:solidFill>
              </a:rPr>
              <a:t>Pumpouts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_#17_marina_Operators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371600"/>
            <a:ext cx="7623175" cy="5718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_#13_Marina_Opera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1295400"/>
            <a:ext cx="7623175" cy="571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000" y="3581400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93% Agree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387600"/>
            <a:ext cx="10160000" cy="5232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Wa</a:t>
            </a:r>
            <a:r>
              <a:rPr lang="en-US" dirty="0" smtClean="0"/>
              <a:t> boaters have a high level of awareness of the availability of </a:t>
            </a:r>
            <a:r>
              <a:rPr lang="en-US" dirty="0" err="1" smtClean="0"/>
              <a:t>pumpouts</a:t>
            </a:r>
            <a:r>
              <a:rPr lang="en-US" dirty="0" smtClean="0"/>
              <a:t> and the environmental impacts of dumping raw sewage.</a:t>
            </a:r>
          </a:p>
          <a:p>
            <a:endParaRPr lang="en-US" dirty="0" smtClean="0"/>
          </a:p>
          <a:p>
            <a:r>
              <a:rPr lang="en-US" dirty="0" smtClean="0"/>
              <a:t>Overwhelmingly feel it’s the right thing to do.</a:t>
            </a:r>
          </a:p>
          <a:p>
            <a:endParaRPr lang="en-US" dirty="0" smtClean="0"/>
          </a:p>
          <a:p>
            <a:r>
              <a:rPr lang="en-US" dirty="0" smtClean="0"/>
              <a:t>Less positive response regarding access -- room for improvement.</a:t>
            </a:r>
          </a:p>
          <a:p>
            <a:endParaRPr lang="en-US" dirty="0" smtClean="0"/>
          </a:p>
          <a:p>
            <a:r>
              <a:rPr lang="en-US" dirty="0" smtClean="0"/>
              <a:t>Behavioral change as a direct result of campaigns is hard to measure.</a:t>
            </a:r>
          </a:p>
          <a:p>
            <a:r>
              <a:rPr lang="en-US" dirty="0" smtClean="0"/>
              <a:t>  </a:t>
            </a:r>
          </a:p>
          <a:p>
            <a:r>
              <a:rPr lang="en-US" dirty="0" err="1" smtClean="0"/>
              <a:t>Pumpout</a:t>
            </a:r>
            <a:r>
              <a:rPr lang="en-US" dirty="0" smtClean="0"/>
              <a:t> equipment has improved.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61600" cy="2527300"/>
          </a:xfrm>
        </p:spPr>
        <p:txBody>
          <a:bodyPr/>
          <a:lstStyle/>
          <a:p>
            <a:r>
              <a:rPr lang="en-US" dirty="0" smtClean="0"/>
              <a:t>How Does This Relate to Marina Operators?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87600"/>
            <a:ext cx="10160000" cy="5232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i="1" dirty="0" smtClean="0"/>
              <a:t>“If you build it they will come”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                                            ~</a:t>
            </a:r>
            <a:r>
              <a:rPr lang="en-US" sz="3200" i="1" dirty="0" smtClean="0"/>
              <a:t> unknown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pumpout</a:t>
            </a:r>
            <a:r>
              <a:rPr lang="en-US" dirty="0" smtClean="0"/>
              <a:t> will get used if the boating public knows where it is, if it works, is accessible </a:t>
            </a:r>
            <a:r>
              <a:rPr lang="en-US" smtClean="0"/>
              <a:t>and affordable.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CVA matching grants available through Washington State Parks Boating Program for new equipment, operations and maintenance.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(360) 902-8842 or </a:t>
            </a:r>
            <a:r>
              <a:rPr lang="en-US" dirty="0" err="1" smtClean="0">
                <a:solidFill>
                  <a:srgbClr val="FF0000"/>
                </a:solidFill>
              </a:rPr>
              <a:t>boatpumpouts@parks.wa.gov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387600"/>
            <a:ext cx="5080000" cy="5232400"/>
          </a:xfrm>
        </p:spPr>
        <p:txBody>
          <a:bodyPr/>
          <a:lstStyle/>
          <a:p>
            <a:r>
              <a:rPr lang="en-US" sz="1000" dirty="0" smtClean="0"/>
              <a:t>American Medical Association (2004). </a:t>
            </a:r>
            <a:r>
              <a:rPr lang="en-US" sz="1000" i="1" dirty="0" err="1" smtClean="0"/>
              <a:t>Foodborne</a:t>
            </a:r>
            <a:r>
              <a:rPr lang="en-US" sz="1000" i="1" dirty="0" smtClean="0"/>
              <a:t> Diseases and Conditions Designated</a:t>
            </a:r>
            <a:endParaRPr lang="en-US" sz="1000" dirty="0" smtClean="0"/>
          </a:p>
          <a:p>
            <a:r>
              <a:rPr lang="en-US" sz="1000" i="1" dirty="0" smtClean="0"/>
              <a:t>	as </a:t>
            </a:r>
            <a:r>
              <a:rPr lang="en-US" sz="1000" i="1" dirty="0" err="1" smtClean="0"/>
              <a:t>Notifiable</a:t>
            </a:r>
            <a:r>
              <a:rPr lang="en-US" sz="1000" i="1" dirty="0" smtClean="0"/>
              <a:t> at the National Level – United States 2003</a:t>
            </a:r>
            <a:endParaRPr lang="en-US" sz="1000" dirty="0" smtClean="0"/>
          </a:p>
          <a:p>
            <a:r>
              <a:rPr lang="en-US" sz="1000" i="1" dirty="0" smtClean="0"/>
              <a:t> </a:t>
            </a:r>
            <a:endParaRPr lang="en-US" sz="1000" dirty="0" smtClean="0"/>
          </a:p>
          <a:p>
            <a:r>
              <a:rPr lang="en-US" sz="1000" dirty="0" err="1" smtClean="0"/>
              <a:t>Baasal-Tillis</a:t>
            </a:r>
            <a:r>
              <a:rPr lang="en-US" sz="1000" dirty="0" smtClean="0"/>
              <a:t>, P. Tucker-Carver J. Garbage and Sewage Disposal From Recreational </a:t>
            </a:r>
          </a:p>
          <a:p>
            <a:r>
              <a:rPr lang="en-US" sz="1000" dirty="0" smtClean="0"/>
              <a:t>	Boats. </a:t>
            </a:r>
            <a:r>
              <a:rPr lang="en-US" sz="1000" i="1" dirty="0" smtClean="0"/>
              <a:t>Journal of Environmental Health.</a:t>
            </a:r>
            <a:r>
              <a:rPr lang="en-US" sz="1000" dirty="0" smtClean="0"/>
              <a:t> (1998) Nov; 61(4): 8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Buck  (2011). </a:t>
            </a:r>
            <a:r>
              <a:rPr lang="en-US" sz="1000" u="sng" dirty="0" smtClean="0">
                <a:hlinkClick r:id="rId3"/>
              </a:rPr>
              <a:t>The Sport Fish Restoration and Boating Trust Fund</a:t>
            </a:r>
            <a:r>
              <a:rPr lang="en-US" sz="1000" dirty="0" smtClean="0"/>
              <a:t>. University of </a:t>
            </a:r>
          </a:p>
          <a:p>
            <a:r>
              <a:rPr lang="en-US" sz="1000" dirty="0" smtClean="0"/>
              <a:t>	Nebraska, Lincoln. Retrieved from the world wide web 4/22/2011. </a:t>
            </a:r>
          </a:p>
          <a:p>
            <a:r>
              <a:rPr lang="en-US" sz="1000" u="sng" dirty="0" smtClean="0">
                <a:hlinkClick r:id="rId4"/>
              </a:rPr>
              <a:t>	http://digitalcommons.unl.edu/crsdocs/73/</a:t>
            </a:r>
            <a:endParaRPr lang="en-US" sz="1000" dirty="0" smtClean="0"/>
          </a:p>
          <a:p>
            <a:r>
              <a:rPr lang="en-US" sz="1000" dirty="0" smtClean="0"/>
              <a:t> </a:t>
            </a:r>
          </a:p>
          <a:p>
            <a:r>
              <a:rPr lang="en-US" sz="1000" dirty="0" err="1" smtClean="0"/>
              <a:t>Mackas</a:t>
            </a:r>
            <a:r>
              <a:rPr lang="en-US" sz="1000" dirty="0" smtClean="0"/>
              <a:t>, D.L. &amp; Harrison, P.J. Nitrogenous Nutrient Sources and Sinks in the Juan de </a:t>
            </a:r>
          </a:p>
          <a:p>
            <a:r>
              <a:rPr lang="en-US" sz="1000" dirty="0" smtClean="0"/>
              <a:t>	Fuca Strait/Strait of Georgia/Puget Sound Estuarine System: Assessing 	the Potential for </a:t>
            </a:r>
            <a:r>
              <a:rPr lang="en-US" sz="1000" dirty="0" err="1" smtClean="0"/>
              <a:t>Eutrophication</a:t>
            </a:r>
            <a:r>
              <a:rPr lang="en-US" sz="1000" dirty="0" smtClean="0"/>
              <a:t>. </a:t>
            </a:r>
            <a:r>
              <a:rPr lang="en-US" sz="1000" i="1" dirty="0" smtClean="0"/>
              <a:t>Estuarine, Coastal and Shelf Science 	(1997) 44, 1-21.</a:t>
            </a:r>
            <a:endParaRPr lang="en-US" sz="1000" dirty="0" smtClean="0"/>
          </a:p>
          <a:p>
            <a:r>
              <a:rPr lang="en-US" sz="1000" i="1" dirty="0" smtClean="0"/>
              <a:t> </a:t>
            </a:r>
            <a:endParaRPr lang="en-US" sz="1000" dirty="0" smtClean="0"/>
          </a:p>
          <a:p>
            <a:r>
              <a:rPr lang="en-US" sz="1000" dirty="0" smtClean="0"/>
              <a:t>The U.S. Boat Building and Repairing Industry: National Trends and Characteristics. </a:t>
            </a:r>
          </a:p>
          <a:p>
            <a:r>
              <a:rPr lang="en-US" sz="1000" dirty="0" smtClean="0"/>
              <a:t>	</a:t>
            </a:r>
            <a:r>
              <a:rPr lang="en-US" sz="1000" i="1" dirty="0" smtClean="0"/>
              <a:t>Center for Competitive	Analysis</a:t>
            </a:r>
            <a:r>
              <a:rPr lang="en-US" sz="1000" dirty="0" smtClean="0"/>
              <a:t> (2000).</a:t>
            </a:r>
          </a:p>
          <a:p>
            <a:r>
              <a:rPr lang="en-US" sz="1000" i="1" dirty="0" smtClean="0"/>
              <a:t> </a:t>
            </a:r>
            <a:endParaRPr lang="en-US" sz="1000" dirty="0" smtClean="0"/>
          </a:p>
          <a:p>
            <a:r>
              <a:rPr lang="en-US" sz="1000" dirty="0" smtClean="0"/>
              <a:t>EPA, (2009). Vessel Sewage Discharges and No Discharge Zones, </a:t>
            </a:r>
            <a:endParaRPr lang="en-US" sz="1000" b="1" dirty="0" smtClean="0"/>
          </a:p>
          <a:p>
            <a:r>
              <a:rPr lang="en-US" sz="1000" i="1" dirty="0" smtClean="0"/>
              <a:t> </a:t>
            </a:r>
            <a:endParaRPr lang="en-US" sz="1000" dirty="0" smtClean="0"/>
          </a:p>
          <a:p>
            <a:r>
              <a:rPr lang="en-US" sz="1000" dirty="0" smtClean="0"/>
              <a:t>EPA</a:t>
            </a:r>
            <a:r>
              <a:rPr lang="en-US" sz="1000" i="1" dirty="0" smtClean="0"/>
              <a:t> (2001). </a:t>
            </a:r>
            <a:r>
              <a:rPr lang="en-US" sz="1000" dirty="0" smtClean="0"/>
              <a:t>National Management Measures to Control Nonpoint Source Pollution from 	Marinas and Recreational Boating. EPA 841-B-01-005, November 2001</a:t>
            </a:r>
            <a:endParaRPr lang="en-US" sz="1000" b="1" i="1" dirty="0" smtClean="0"/>
          </a:p>
          <a:p>
            <a:r>
              <a:rPr lang="en-US" sz="1000" i="1" dirty="0" smtClean="0"/>
              <a:t> </a:t>
            </a:r>
            <a:endParaRPr lang="en-US" sz="1000" b="1" dirty="0" smtClean="0"/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EPA (2007). National Estuary Program Coastal Condition Report Chapter 3:  Northeast </a:t>
            </a:r>
          </a:p>
          <a:p>
            <a:r>
              <a:rPr lang="en-US" sz="1000" dirty="0" smtClean="0"/>
              <a:t>	National Estuary Program Coastal Condition,</a:t>
            </a:r>
            <a:r>
              <a:rPr lang="en-US" sz="1000" i="1" dirty="0" smtClean="0"/>
              <a:t> Buzzards Bay National Estuary </a:t>
            </a:r>
            <a:endParaRPr lang="en-US" sz="1000" dirty="0" smtClean="0"/>
          </a:p>
          <a:p>
            <a:r>
              <a:rPr lang="en-US" sz="1000" i="1" dirty="0" smtClean="0"/>
              <a:t>	Program. </a:t>
            </a:r>
            <a:r>
              <a:rPr lang="en-US" sz="1000" dirty="0" smtClean="0"/>
              <a:t>June 2007.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FDA #102, (1987). </a:t>
            </a:r>
            <a:r>
              <a:rPr lang="en-US" sz="1000" i="1" dirty="0" smtClean="0"/>
              <a:t>Evaluation of Marinas by State Sanitation Control Officials.</a:t>
            </a:r>
            <a:r>
              <a:rPr lang="en-US" sz="1000" dirty="0" smtClean="0"/>
              <a:t> FDA </a:t>
            </a:r>
          </a:p>
          <a:p>
            <a:r>
              <a:rPr lang="en-US" sz="1000" dirty="0" smtClean="0"/>
              <a:t>	Guidelines. Shellfish Sanitation Branch. Washington, D.C. 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Gupta. D. K. Analyzing Public Policy</a:t>
            </a:r>
            <a:r>
              <a:rPr lang="en-US" sz="1000" i="1" dirty="0" smtClean="0"/>
              <a:t>.</a:t>
            </a:r>
            <a:r>
              <a:rPr lang="en-US" sz="1000" dirty="0" smtClean="0"/>
              <a:t> CQ Press: Washington D.C.  (2001)</a:t>
            </a:r>
          </a:p>
          <a:p>
            <a:r>
              <a:rPr lang="en-US" sz="1000" dirty="0" smtClean="0"/>
              <a:t> </a:t>
            </a:r>
          </a:p>
          <a:p>
            <a:endParaRPr lang="en-US" sz="1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56200" y="2387600"/>
            <a:ext cx="4927600" cy="5232400"/>
          </a:xfrm>
        </p:spPr>
        <p:txBody>
          <a:bodyPr/>
          <a:lstStyle/>
          <a:p>
            <a:r>
              <a:rPr lang="en-US" sz="1000" dirty="0" err="1" smtClean="0"/>
              <a:t>Mcgraw</a:t>
            </a:r>
            <a:r>
              <a:rPr lang="en-US" sz="1000" dirty="0" smtClean="0"/>
              <a:t> Hill: Camden, Maine. (2004).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err="1" smtClean="0"/>
              <a:t>Tomczak</a:t>
            </a:r>
            <a:r>
              <a:rPr lang="en-US" sz="1000" dirty="0" smtClean="0"/>
              <a:t>, M Jr. Defining Marine Pollution: A Comparison of Definitions Used by </a:t>
            </a:r>
          </a:p>
          <a:p>
            <a:r>
              <a:rPr lang="en-US" sz="1000" dirty="0" smtClean="0"/>
              <a:t>	International Conventions. </a:t>
            </a:r>
            <a:r>
              <a:rPr lang="en-US" sz="1000" i="1" dirty="0" smtClean="0"/>
              <a:t>Marine Policy</a:t>
            </a:r>
            <a:r>
              <a:rPr lang="en-US" sz="1000" dirty="0" smtClean="0"/>
              <a:t>, October 1984.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United States Coast Guard. </a:t>
            </a:r>
            <a:r>
              <a:rPr lang="en-US" sz="1000" i="1" dirty="0" smtClean="0"/>
              <a:t>Recreational Boating Statistics.</a:t>
            </a:r>
            <a:r>
              <a:rPr lang="en-US" sz="1000" dirty="0" smtClean="0"/>
              <a:t> (2009) p.63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Guidelines for Sewage Collection and Disposal for Recreational Boats,</a:t>
            </a:r>
          </a:p>
          <a:p>
            <a:r>
              <a:rPr lang="en-US" sz="1000" dirty="0" smtClean="0"/>
              <a:t>	Commercial Vessels and Floating Structures. </a:t>
            </a:r>
            <a:r>
              <a:rPr lang="en-US" sz="1000" i="1" dirty="0" smtClean="0"/>
              <a:t>State of Oregon, Dept of </a:t>
            </a:r>
            <a:endParaRPr lang="en-US" sz="1000" dirty="0" smtClean="0"/>
          </a:p>
          <a:p>
            <a:r>
              <a:rPr lang="en-US" sz="1000" i="1" dirty="0" smtClean="0"/>
              <a:t>	Environmental Quality and State Marine Board</a:t>
            </a:r>
            <a:r>
              <a:rPr lang="en-US" sz="1000" dirty="0" smtClean="0"/>
              <a:t>. (1996).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SOBA. (2004). </a:t>
            </a:r>
            <a:r>
              <a:rPr lang="en-US" sz="1000" i="1" dirty="0" smtClean="0"/>
              <a:t>Performance Testing of Marine-Use Waste Pump-out Stations. </a:t>
            </a:r>
            <a:r>
              <a:rPr lang="en-US" sz="1000" dirty="0" smtClean="0"/>
              <a:t>States </a:t>
            </a:r>
          </a:p>
          <a:p>
            <a:r>
              <a:rPr lang="en-US" sz="1000" dirty="0" smtClean="0"/>
              <a:t>	Organization of Boating Access</a:t>
            </a:r>
            <a:r>
              <a:rPr lang="en-US" sz="1000" i="1" dirty="0" smtClean="0"/>
              <a:t>.</a:t>
            </a:r>
            <a:r>
              <a:rPr lang="en-US" sz="1000" b="1" i="1" dirty="0" smtClean="0"/>
              <a:t> </a:t>
            </a:r>
            <a:r>
              <a:rPr lang="en-US" sz="1000" dirty="0" smtClean="0"/>
              <a:t>Chicago, IL.</a:t>
            </a:r>
          </a:p>
          <a:p>
            <a:r>
              <a:rPr lang="en-US" sz="1000" i="1" dirty="0" smtClean="0"/>
              <a:t> </a:t>
            </a:r>
            <a:endParaRPr lang="en-US" sz="1000" dirty="0" smtClean="0"/>
          </a:p>
          <a:p>
            <a:r>
              <a:rPr lang="en-US" sz="1000" dirty="0" smtClean="0"/>
              <a:t>Hearing Before the Committee On Commerce, Science, And Transportation, United </a:t>
            </a:r>
          </a:p>
          <a:p>
            <a:r>
              <a:rPr lang="en-US" sz="1000" dirty="0" smtClean="0"/>
              <a:t>	States Senate One hundred Second Congress Second Session. 	</a:t>
            </a:r>
            <a:r>
              <a:rPr lang="en-US" sz="1000" i="1" dirty="0" smtClean="0"/>
              <a:t>United States Senate</a:t>
            </a:r>
            <a:r>
              <a:rPr lang="en-US" sz="1000" dirty="0" smtClean="0"/>
              <a:t>. (1992)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 Clean Vessel Act Program</a:t>
            </a:r>
            <a:r>
              <a:rPr lang="en-US" sz="1000" i="1" dirty="0" smtClean="0"/>
              <a:t>.(2099)</a:t>
            </a:r>
            <a:r>
              <a:rPr lang="en-US" sz="1000" dirty="0" smtClean="0"/>
              <a:t> </a:t>
            </a:r>
            <a:r>
              <a:rPr lang="en-US" sz="1000" i="1" dirty="0" smtClean="0"/>
              <a:t>United State Code Part 85. Title 50: Wildlife and </a:t>
            </a:r>
            <a:endParaRPr lang="en-US" sz="1000" dirty="0" smtClean="0"/>
          </a:p>
          <a:p>
            <a:r>
              <a:rPr lang="en-US" sz="1000" i="1" dirty="0" smtClean="0"/>
              <a:t>	Fisheries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WA Parks. (2011). Adventures in Boating: A Course on Responsible Boating. </a:t>
            </a:r>
          </a:p>
          <a:p>
            <a:r>
              <a:rPr lang="en-US" sz="1000" i="1" dirty="0" smtClean="0"/>
              <a:t>	Washington State Parks and Recreation Commission. </a:t>
            </a:r>
            <a:r>
              <a:rPr lang="en-US" sz="1000" dirty="0" smtClean="0"/>
              <a:t>Olympia, WA </a:t>
            </a:r>
            <a:r>
              <a:rPr lang="en-US" sz="1000" i="1" dirty="0" smtClean="0"/>
              <a:t> 	P.36 </a:t>
            </a:r>
            <a:endParaRPr lang="en-US" sz="1000" dirty="0" smtClean="0"/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Weimer, D. L.  &amp; </a:t>
            </a:r>
            <a:r>
              <a:rPr lang="en-US" sz="1000" dirty="0" err="1" smtClean="0"/>
              <a:t>Vining</a:t>
            </a:r>
            <a:r>
              <a:rPr lang="en-US" sz="1000" dirty="0" smtClean="0"/>
              <a:t>, A. R. Policy Analysis: Concepts and Practice</a:t>
            </a:r>
            <a:r>
              <a:rPr lang="en-US" sz="1000" i="1" dirty="0" smtClean="0"/>
              <a:t>.</a:t>
            </a:r>
            <a:r>
              <a:rPr lang="en-US" sz="1000" dirty="0" smtClean="0"/>
              <a:t> </a:t>
            </a:r>
            <a:r>
              <a:rPr lang="en-US" sz="1000" i="1" dirty="0" smtClean="0"/>
              <a:t>Fourth </a:t>
            </a:r>
            <a:endParaRPr lang="en-US" sz="1000" dirty="0" smtClean="0"/>
          </a:p>
          <a:p>
            <a:r>
              <a:rPr lang="en-US" sz="1000" i="1" dirty="0" smtClean="0"/>
              <a:t>	Edition. Pearson, Prentice Hill: Upper Saddle Hill, New Jersey</a:t>
            </a:r>
            <a:r>
              <a:rPr lang="en-US" sz="1000" dirty="0" smtClean="0"/>
              <a:t>. (2005) 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Young, O. </a:t>
            </a:r>
            <a:r>
              <a:rPr lang="en-US" sz="1000" i="1" dirty="0" smtClean="0"/>
              <a:t>et al.</a:t>
            </a:r>
            <a:r>
              <a:rPr lang="en-US" sz="1000" dirty="0" smtClean="0"/>
              <a:t> Solving the Crisis in Ocean Governance: Place-Based Management 	of Marine Ecosystems. </a:t>
            </a:r>
            <a:r>
              <a:rPr lang="en-US" sz="1000" i="1" dirty="0" smtClean="0"/>
              <a:t>Environment: Science and Policy for 	Sustainable Development</a:t>
            </a:r>
            <a:r>
              <a:rPr lang="en-US" sz="1000" dirty="0" smtClean="0"/>
              <a:t>. Environment</a:t>
            </a:r>
            <a:r>
              <a:rPr lang="en-US" sz="1000" i="1" dirty="0" smtClean="0"/>
              <a:t>. </a:t>
            </a:r>
            <a:r>
              <a:rPr lang="en-US" sz="1000" dirty="0" smtClean="0"/>
              <a:t>Volume 49 Number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3200" y="2387600"/>
            <a:ext cx="9677400" cy="5232400"/>
          </a:xfrm>
        </p:spPr>
        <p:txBody>
          <a:bodyPr/>
          <a:lstStyle/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Hamrick, J.  &amp; Neilson, B. </a:t>
            </a:r>
            <a:r>
              <a:rPr lang="en-US" sz="1000" i="1" dirty="0" smtClean="0"/>
              <a:t>Determination of Marina Buffer Zones Using Simple Mixing </a:t>
            </a:r>
            <a:endParaRPr lang="en-US" sz="1000" dirty="0" smtClean="0"/>
          </a:p>
          <a:p>
            <a:r>
              <a:rPr lang="en-US" sz="1000" i="1" dirty="0" smtClean="0"/>
              <a:t>	and Transport Models. </a:t>
            </a:r>
            <a:r>
              <a:rPr lang="en-US" sz="1000" dirty="0" smtClean="0"/>
              <a:t>Virginia </a:t>
            </a:r>
            <a:r>
              <a:rPr lang="en-US" sz="1000" dirty="0" err="1" smtClean="0"/>
              <a:t>Institure</a:t>
            </a:r>
            <a:r>
              <a:rPr lang="en-US" sz="1000" dirty="0" smtClean="0"/>
              <a:t> of Marine Science.  Gloucester Point VA. </a:t>
            </a:r>
          </a:p>
          <a:p>
            <a:r>
              <a:rPr lang="en-US" sz="1000" dirty="0" smtClean="0"/>
              <a:t>	June 1989.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National Association of State Boating Law </a:t>
            </a:r>
            <a:r>
              <a:rPr lang="en-US" sz="1000" dirty="0" err="1" smtClean="0"/>
              <a:t>Adminstrators</a:t>
            </a:r>
            <a:r>
              <a:rPr lang="en-US" sz="1000" dirty="0" smtClean="0"/>
              <a:t>. </a:t>
            </a:r>
            <a:r>
              <a:rPr lang="en-US" sz="1000" b="1" i="1" dirty="0" smtClean="0"/>
              <a:t>Sport Fish Restoration &amp; </a:t>
            </a:r>
            <a:endParaRPr lang="en-US" sz="1000" dirty="0" smtClean="0"/>
          </a:p>
          <a:p>
            <a:r>
              <a:rPr lang="en-US" sz="1000" b="1" i="1" dirty="0" smtClean="0"/>
              <a:t>	Boating Trust Fund Reauthorization. </a:t>
            </a:r>
            <a:r>
              <a:rPr lang="en-US" sz="1000" b="1" dirty="0" smtClean="0"/>
              <a:t>Retrieved from the World Wide Web April </a:t>
            </a:r>
            <a:endParaRPr lang="en-US" sz="1000" dirty="0" smtClean="0"/>
          </a:p>
          <a:p>
            <a:r>
              <a:rPr lang="en-US" sz="1000" b="1" dirty="0" smtClean="0"/>
              <a:t>	30, 2011. </a:t>
            </a:r>
            <a:r>
              <a:rPr lang="en-US" sz="1000" b="1" i="1" dirty="0" smtClean="0"/>
              <a:t> </a:t>
            </a:r>
            <a:r>
              <a:rPr lang="en-US" sz="1000" u="sng" dirty="0" smtClean="0">
                <a:hlinkClick r:id="rId3"/>
              </a:rPr>
              <a:t>http://nasbla.org/i4a/pages/index.cfm?pageid=3379</a:t>
            </a:r>
            <a:r>
              <a:rPr lang="en-US" sz="1000" u="sng" dirty="0" smtClean="0"/>
              <a:t>. (2011)</a:t>
            </a:r>
          </a:p>
          <a:p>
            <a:endParaRPr lang="en-US" sz="1000" dirty="0" smtClean="0"/>
          </a:p>
          <a:p>
            <a:r>
              <a:rPr lang="en-US" sz="1000" dirty="0" smtClean="0"/>
              <a:t>National Marine Manufactures Association. (2004).</a:t>
            </a:r>
            <a:r>
              <a:rPr lang="en-US" sz="1000" i="1" dirty="0" smtClean="0"/>
              <a:t> 2002 </a:t>
            </a:r>
            <a:r>
              <a:rPr lang="en-US" sz="1000" i="1" dirty="0" err="1" smtClean="0"/>
              <a:t>U.S.Recreational</a:t>
            </a:r>
            <a:r>
              <a:rPr lang="en-US" sz="1000" i="1" dirty="0" smtClean="0"/>
              <a:t> Boat </a:t>
            </a:r>
            <a:endParaRPr lang="en-US" sz="1000" dirty="0" smtClean="0"/>
          </a:p>
          <a:p>
            <a:r>
              <a:rPr lang="en-US" sz="1000" i="1" dirty="0" smtClean="0"/>
              <a:t>	Registration Statistics).</a:t>
            </a:r>
            <a:endParaRPr lang="en-US" sz="1000" dirty="0" smtClean="0"/>
          </a:p>
          <a:p>
            <a:r>
              <a:rPr lang="en-US" sz="1000" i="1" dirty="0" smtClean="0"/>
              <a:t> </a:t>
            </a:r>
            <a:endParaRPr lang="en-US" sz="1000" dirty="0" smtClean="0"/>
          </a:p>
          <a:p>
            <a:r>
              <a:rPr lang="en-US" sz="1000" dirty="0" err="1" smtClean="0"/>
              <a:t>Duda</a:t>
            </a:r>
            <a:r>
              <a:rPr lang="en-US" sz="1000" dirty="0" smtClean="0"/>
              <a:t>, M. D. </a:t>
            </a:r>
            <a:r>
              <a:rPr lang="en-US" sz="1000" i="1" dirty="0" smtClean="0"/>
              <a:t>et al. </a:t>
            </a:r>
            <a:r>
              <a:rPr lang="en-US" sz="1000" dirty="0" smtClean="0"/>
              <a:t>(2007). </a:t>
            </a:r>
            <a:r>
              <a:rPr lang="en-US" sz="1000" i="1" dirty="0" smtClean="0"/>
              <a:t>Washington Boater Needs Assessment: Executive </a:t>
            </a:r>
            <a:endParaRPr lang="en-US" sz="1000" dirty="0" smtClean="0"/>
          </a:p>
          <a:p>
            <a:r>
              <a:rPr lang="en-US" sz="1000" i="1" dirty="0" smtClean="0"/>
              <a:t>	Summary. </a:t>
            </a:r>
            <a:r>
              <a:rPr lang="en-US" sz="1000" dirty="0" smtClean="0"/>
              <a:t>Responsive Management, Inc. Harrisonburg, VA.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Sport Fishing and Boating Partnership Council (1992-2007). Boater’s </a:t>
            </a:r>
            <a:r>
              <a:rPr lang="en-US" sz="1000" i="1" dirty="0" smtClean="0"/>
              <a:t>Investment In</a:t>
            </a:r>
            <a:endParaRPr lang="en-US" sz="1000" dirty="0" smtClean="0"/>
          </a:p>
          <a:p>
            <a:r>
              <a:rPr lang="en-US" sz="1000" i="1" dirty="0" smtClean="0"/>
              <a:t>	 Clean Water: A Review Of The Clean Vessel Act</a:t>
            </a:r>
            <a:endParaRPr lang="en-US" sz="1000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387600"/>
            <a:ext cx="9296400" cy="5232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Share what we found out from boaters that relates to marina and boatyard operators.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 what marina operators had to say about </a:t>
            </a:r>
            <a:r>
              <a:rPr lang="en-US" dirty="0" err="1" smtClean="0"/>
              <a:t>pumpout</a:t>
            </a:r>
            <a:r>
              <a:rPr lang="en-US" dirty="0" smtClean="0"/>
              <a:t> equipment and the Clean Vessel Act Program.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Discussion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0" y="-838200"/>
            <a:ext cx="10261600" cy="3594100"/>
          </a:xfrm>
        </p:spPr>
        <p:txBody>
          <a:bodyPr/>
          <a:lstStyle/>
          <a:p>
            <a:r>
              <a:rPr lang="en-US" dirty="0" err="1" smtClean="0"/>
              <a:t>Pumpout</a:t>
            </a:r>
            <a:r>
              <a:rPr lang="en-US" dirty="0" smtClean="0"/>
              <a:t> Washington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743200"/>
            <a:ext cx="9372600" cy="4876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Educate Washington boaters about the harmful effects of raw sewage and raise their awareness of the benefits of using </a:t>
            </a:r>
            <a:r>
              <a:rPr lang="en-US" dirty="0" err="1" smtClean="0"/>
              <a:t>pumpouts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Accomplishments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Thousands of boaters reached through a science based, multi- </a:t>
            </a:r>
          </a:p>
          <a:p>
            <a:r>
              <a:rPr lang="en-US" dirty="0" smtClean="0"/>
              <a:t>  pronged and highly interactive campaign in partnership with Puget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Soundkeeper</a:t>
            </a:r>
            <a:r>
              <a:rPr lang="en-US" dirty="0" smtClean="0"/>
              <a:t> Alliance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Developed statistical baseline regarding boaters’ attitudes &amp;</a:t>
            </a:r>
          </a:p>
          <a:p>
            <a:r>
              <a:rPr lang="en-US" dirty="0" smtClean="0"/>
              <a:t> behaviors.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10261600" cy="1600200"/>
          </a:xfrm>
        </p:spPr>
        <p:txBody>
          <a:bodyPr/>
          <a:lstStyle/>
          <a:p>
            <a:r>
              <a:rPr lang="en-US" dirty="0" smtClean="0"/>
              <a:t>The Clean Vessel Act Matching Grant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387600"/>
            <a:ext cx="9753600" cy="5232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Created in response to concerns about the environmental impacts of raw sewage from recreational boaters. </a:t>
            </a:r>
          </a:p>
          <a:p>
            <a:endParaRPr lang="en-US" dirty="0" smtClean="0"/>
          </a:p>
          <a:p>
            <a:r>
              <a:rPr lang="en-US" dirty="0" smtClean="0"/>
              <a:t>A “grossly inadequate” number of </a:t>
            </a:r>
            <a:r>
              <a:rPr lang="en-US" dirty="0" err="1" smtClean="0"/>
              <a:t>pumouts</a:t>
            </a:r>
            <a:r>
              <a:rPr lang="en-US" dirty="0" smtClean="0"/>
              <a:t> available (U.S. Senate, 1992) -- 52 </a:t>
            </a:r>
            <a:r>
              <a:rPr lang="en-US" dirty="0" err="1" smtClean="0"/>
              <a:t>pumpout</a:t>
            </a:r>
            <a:r>
              <a:rPr lang="en-US" dirty="0" smtClean="0"/>
              <a:t> stations for 436 marinas in Chesapeake Bay.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Over 5,500 </a:t>
            </a:r>
            <a:r>
              <a:rPr lang="en-US" dirty="0" err="1" smtClean="0"/>
              <a:t>pumpout</a:t>
            </a:r>
            <a:r>
              <a:rPr lang="en-US" dirty="0" smtClean="0"/>
              <a:t> stations funded in 28 states by CVA since 1992.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Over 4 million gallons of sewage pumped out in WA in 2010.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61600" cy="2527300"/>
          </a:xfrm>
        </p:spPr>
        <p:txBody>
          <a:bodyPr/>
          <a:lstStyle/>
          <a:p>
            <a:r>
              <a:rPr lang="en-US" dirty="0" smtClean="0"/>
              <a:t>“successful but hard to measure”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667000"/>
            <a:ext cx="9753600" cy="4953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Research Question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In Washington State, have awareness and access conditions-of use – imposed on grant participants (marina operators) – influenced boater behavior towards the Program’s objective of pollution inputs reduction?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5" name="D 4"/>
          <p:cNvGraphicFramePr>
            <a:graphicFrameLocks noGrp="1"/>
          </p:cNvGraphicFramePr>
          <p:nvPr>
            <p:ph idx="1"/>
          </p:nvPr>
        </p:nvGraphicFramePr>
        <p:xfrm>
          <a:off x="279400" y="2209800"/>
          <a:ext cx="9677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400" y="6553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CVA $$ Comes from Sport Fish Restoration Trust Fund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819400"/>
            <a:ext cx="9372600" cy="480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 1"/>
          <p:cNvGraphicFramePr>
            <a:graphicFrameLocks noGrp="1"/>
          </p:cNvGraphicFramePr>
          <p:nvPr/>
        </p:nvGraphicFramePr>
        <p:xfrm>
          <a:off x="660400" y="3094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0" y="-304800"/>
            <a:ext cx="10261600" cy="2743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Access, Awareness &amp;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387600"/>
            <a:ext cx="9448800" cy="5232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boaters find </a:t>
            </a:r>
            <a:r>
              <a:rPr lang="en-US" dirty="0" err="1" smtClean="0"/>
              <a:t>pumpouts</a:t>
            </a:r>
            <a:r>
              <a:rPr lang="en-US" dirty="0" smtClean="0"/>
              <a:t> accessible or convenient?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boaters aware of the CVA Symbol and illegality of discharge?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boaters think </a:t>
            </a:r>
            <a:r>
              <a:rPr lang="en-US" dirty="0" err="1" smtClean="0"/>
              <a:t>pumpouts</a:t>
            </a:r>
            <a:r>
              <a:rPr lang="en-US" dirty="0" smtClean="0"/>
              <a:t> are easy to use and usually find them working?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 GrantPP">
  <a:themeElements>
    <a:clrScheme name="">
      <a:dk1>
        <a:srgbClr val="000000"/>
      </a:dk1>
      <a:lt1>
        <a:srgbClr val="FFFFFF"/>
      </a:lt1>
      <a:dk2>
        <a:srgbClr val="000000"/>
      </a:dk2>
      <a:lt2>
        <a:srgbClr val="171C25"/>
      </a:lt2>
      <a:accent1>
        <a:srgbClr val="3B28C7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CE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rutiger LT Std 65 Bold"/>
        <a:ea typeface="ヒラギノ角ゴ Pro W6"/>
        <a:cs typeface="ヒラギノ角ゴ Pro W6"/>
      </a:majorFont>
      <a:minorFont>
        <a:latin typeface="Minion Display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 GrantPP.pot</Template>
  <TotalTime>180</TotalTime>
  <Pages>0</Pages>
  <Words>784</Words>
  <Characters>0</Characters>
  <Application>Microsoft Office PowerPoint</Application>
  <PresentationFormat>Custom</PresentationFormat>
  <Lines>0</Lines>
  <Paragraphs>286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Sea GrantPP</vt:lpstr>
      <vt:lpstr>Slide 1</vt:lpstr>
      <vt:lpstr>Slide 2</vt:lpstr>
      <vt:lpstr>Outline</vt:lpstr>
      <vt:lpstr>Pumpout Washington Campaign</vt:lpstr>
      <vt:lpstr>The Clean Vessel Act Matching Grant Program </vt:lpstr>
      <vt:lpstr>“successful but hard to measure”</vt:lpstr>
      <vt:lpstr>Methodology</vt:lpstr>
      <vt:lpstr>Population</vt:lpstr>
      <vt:lpstr> Access, Awareness &amp; Operations</vt:lpstr>
      <vt:lpstr>Awareness of the CVA Symbol</vt:lpstr>
      <vt:lpstr>Awareness of the Illegality of Overboard Discharge </vt:lpstr>
      <vt:lpstr>Awareness of Environmental Impact</vt:lpstr>
      <vt:lpstr>Access</vt:lpstr>
      <vt:lpstr>Operations</vt:lpstr>
      <vt:lpstr>Marina Operators</vt:lpstr>
      <vt:lpstr>Slide 16</vt:lpstr>
      <vt:lpstr>Slide 17</vt:lpstr>
      <vt:lpstr>Slide 18</vt:lpstr>
      <vt:lpstr>Slide 19</vt:lpstr>
      <vt:lpstr>Slide 20</vt:lpstr>
      <vt:lpstr>Slide 21</vt:lpstr>
      <vt:lpstr>Conclusions</vt:lpstr>
      <vt:lpstr>How Does This Relate to Marina Operators?</vt:lpstr>
      <vt:lpstr>References</vt:lpstr>
      <vt:lpstr>References Cont’</vt:lpstr>
    </vt:vector>
  </TitlesOfParts>
  <Company>Washington Sea Grant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Communications</dc:creator>
  <cp:lastModifiedBy>test</cp:lastModifiedBy>
  <cp:revision>7</cp:revision>
  <dcterms:created xsi:type="dcterms:W3CDTF">2011-11-04T18:17:31Z</dcterms:created>
  <dcterms:modified xsi:type="dcterms:W3CDTF">2011-11-23T17:39:59Z</dcterms:modified>
</cp:coreProperties>
</file>